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90" r:id="rId3"/>
    <p:sldId id="291" r:id="rId4"/>
    <p:sldId id="293" r:id="rId5"/>
    <p:sldId id="294" r:id="rId6"/>
    <p:sldId id="296" r:id="rId7"/>
    <p:sldId id="297" r:id="rId8"/>
    <p:sldId id="298" r:id="rId9"/>
    <p:sldId id="299" r:id="rId10"/>
    <p:sldId id="301" r:id="rId11"/>
    <p:sldId id="306" r:id="rId12"/>
    <p:sldId id="307" r:id="rId13"/>
    <p:sldId id="308" r:id="rId14"/>
    <p:sldId id="309" r:id="rId15"/>
    <p:sldId id="310" r:id="rId16"/>
    <p:sldId id="313" r:id="rId17"/>
    <p:sldId id="314" r:id="rId18"/>
    <p:sldId id="281" r:id="rId19"/>
    <p:sldId id="282" r:id="rId20"/>
    <p:sldId id="283" r:id="rId21"/>
    <p:sldId id="284" r:id="rId22"/>
    <p:sldId id="286" r:id="rId23"/>
    <p:sldId id="288" r:id="rId24"/>
    <p:sldId id="28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31A5"/>
    <a:srgbClr val="9954CC"/>
    <a:srgbClr val="DD2411"/>
    <a:srgbClr val="BD200F"/>
    <a:srgbClr val="EE402E"/>
    <a:srgbClr val="F1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42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18F46A-4276-449B-BF6F-E2C4FD941645}" type="doc">
      <dgm:prSet loTypeId="urn:microsoft.com/office/officeart/2005/8/layout/radial4" loCatId="relationship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05CBA419-C5DB-4E98-8FEC-72221EA5F07B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System Manager</a:t>
          </a:r>
          <a:endParaRPr lang="en-US" b="1" dirty="0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D53B4339-A531-4003-AB30-73AF67F1B968}" type="parTrans" cxnId="{FDEEDA3D-D4C2-440E-9502-30EE4E91917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A920C3-22DD-4263-A12E-FEA64A31DCAB}" type="sibTrans" cxnId="{FDEEDA3D-D4C2-440E-9502-30EE4E91917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29CE8B4-B94F-4BF7-9AFB-33C651F69BE3}">
      <dgm:prSet phldrT="[Text]"/>
      <dgm:spPr>
        <a:solidFill>
          <a:srgbClr val="002060"/>
        </a:solidFill>
      </dgm:spPr>
      <dgm:t>
        <a:bodyPr/>
        <a:lstStyle/>
        <a:p>
          <a:pPr algn="ctr"/>
          <a:r>
            <a:rPr lang="th-TH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กระทรวงสาธารณสุข</a:t>
          </a:r>
        </a:p>
        <a:p>
          <a:pPr algn="l"/>
          <a:r>
            <a:rPr lang="th-TH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</a:t>
          </a:r>
          <a:r>
            <a:rPr lang="th-TH" b="1" dirty="0" err="1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ผชช.ว</a:t>
          </a:r>
          <a:r>
            <a:rPr lang="th-TH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./</a:t>
          </a:r>
          <a:r>
            <a:rPr lang="th-TH" b="1" dirty="0" err="1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ผชช.ส</a:t>
          </a:r>
          <a:r>
            <a:rPr lang="th-TH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.</a:t>
          </a:r>
        </a:p>
        <a:p>
          <a:pPr algn="l"/>
          <a:r>
            <a:rPr lang="th-TH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ผู้รับผิดชอบหลักงานยาเสพติดระดับจังหวัด</a:t>
          </a:r>
        </a:p>
        <a:p>
          <a:pPr algn="ctr"/>
          <a:endParaRPr lang="en-US" dirty="0">
            <a:solidFill>
              <a:schemeClr val="bg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003FDC1E-FC1C-4AA1-9417-B2E9AB82861A}" type="parTrans" cxnId="{52B9DFD8-835A-4EA7-9961-4863A901CE66}">
      <dgm:prSet/>
      <dgm:spPr>
        <a:solidFill>
          <a:srgbClr val="C00000"/>
        </a:solidFill>
      </dgm:spPr>
      <dgm:t>
        <a:bodyPr/>
        <a:lstStyle/>
        <a:p>
          <a:endParaRPr lang="en-US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D5C47E44-6257-4834-8897-D896324D7296}" type="sibTrans" cxnId="{52B9DFD8-835A-4EA7-9961-4863A901CE6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F6746BC-2D22-4B76-BE0A-622FD2825440}">
      <dgm:prSet phldrT="[Text]" custT="1"/>
      <dgm:spPr>
        <a:solidFill>
          <a:srgbClr val="00B050"/>
        </a:solidFill>
      </dgm:spPr>
      <dgm:t>
        <a:bodyPr/>
        <a:lstStyle/>
        <a:p>
          <a:pPr algn="ctr"/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นอกกระทรวงสาธารณสุข</a:t>
          </a:r>
        </a:p>
        <a:p>
          <a:pPr algn="l"/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กระทรวงมหาดไทย</a:t>
          </a:r>
        </a:p>
        <a:p>
          <a:pPr algn="l"/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กระทรวงยุติธรรม</a:t>
          </a:r>
        </a:p>
        <a:p>
          <a:pPr algn="l"/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กระทรวงกลาโหม</a:t>
          </a:r>
        </a:p>
        <a:p>
          <a:pPr algn="l"/>
          <a:r>
            <a:rPr lang="en-GB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</a:t>
          </a:r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กระทรวงพัฒนาสังคมและความมั่นคงของมนุษย์</a:t>
          </a:r>
          <a:endParaRPr lang="en-US" sz="1400" b="1" dirty="0">
            <a:solidFill>
              <a:schemeClr val="bg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7B19C05D-7121-4047-9940-F46B497C2446}" type="parTrans" cxnId="{8C9FEA7C-3A78-4339-8241-144F3067A954}">
      <dgm:prSet/>
      <dgm:spPr>
        <a:solidFill>
          <a:srgbClr val="C00000"/>
        </a:solidFill>
      </dgm:spPr>
      <dgm:t>
        <a:bodyPr/>
        <a:lstStyle/>
        <a:p>
          <a:endParaRPr lang="en-US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512D3B50-C509-4989-9D5B-A510868137E9}" type="sibTrans" cxnId="{8C9FEA7C-3A78-4339-8241-144F3067A95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90B8E8A-871A-492E-AEBC-55F58AFAA91E}">
      <dgm:prSet phldrT="[Text]"/>
      <dgm:spPr/>
      <dgm:t>
        <a:bodyPr/>
        <a:lstStyle/>
        <a:p>
          <a:endParaRPr lang="th-TH"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00EB33A7-D833-4BDF-A9DB-CC03C2071E77}" type="parTrans" cxnId="{E2FE82DD-1A03-4215-8F31-BD0C63B0EEB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56FB221-3195-4217-B759-979C00DEC591}" type="sibTrans" cxnId="{E2FE82DD-1A03-4215-8F31-BD0C63B0EEB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14F7953-A019-4775-A6EF-E8A5F28C6AFB}">
      <dgm:prSet phldrT="[Text]"/>
      <dgm:spPr/>
      <dgm:t>
        <a:bodyPr/>
        <a:lstStyle/>
        <a:p>
          <a:endParaRPr lang="th-TH"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6C625590-EFB4-4548-8428-3DF8C6DBB5C9}" type="sibTrans" cxnId="{0738A4DA-3E66-47B3-9408-4025896930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400B81-95E4-4C05-ABB0-9F94E9BEA761}" type="parTrans" cxnId="{0738A4DA-3E66-47B3-9408-4025896930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EA9A10-E07D-4568-9DF9-D74E2A74D10C}" type="pres">
      <dgm:prSet presAssocID="{CE18F46A-4276-449B-BF6F-E2C4FD94164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A56BC87-BD6B-4FB4-97E5-75B7AEB9A99E}" type="pres">
      <dgm:prSet presAssocID="{05CBA419-C5DB-4E98-8FEC-72221EA5F07B}" presName="centerShape" presStyleLbl="node0" presStyleIdx="0" presStyleCnt="1" custLinFactNeighborX="-2265" custLinFactNeighborY="-70859"/>
      <dgm:spPr/>
      <dgm:t>
        <a:bodyPr/>
        <a:lstStyle/>
        <a:p>
          <a:endParaRPr lang="th-TH"/>
        </a:p>
      </dgm:t>
    </dgm:pt>
    <dgm:pt modelId="{8BF7B386-976D-48E1-9D19-89202D0EE5A0}" type="pres">
      <dgm:prSet presAssocID="{003FDC1E-FC1C-4AA1-9417-B2E9AB82861A}" presName="parTrans" presStyleLbl="bgSibTrans2D1" presStyleIdx="0" presStyleCnt="2" custAng="6214139" custFlipHor="1" custScaleX="29098" custLinFactY="-100000" custLinFactNeighborX="-4812" custLinFactNeighborY="-122801"/>
      <dgm:spPr/>
      <dgm:t>
        <a:bodyPr/>
        <a:lstStyle/>
        <a:p>
          <a:endParaRPr lang="th-TH"/>
        </a:p>
      </dgm:t>
    </dgm:pt>
    <dgm:pt modelId="{4A42A4AF-E98F-4EE1-B836-6D062D9A906A}" type="pres">
      <dgm:prSet presAssocID="{829CE8B4-B94F-4BF7-9AFB-33C651F69BE3}" presName="node" presStyleLbl="node1" presStyleIdx="0" presStyleCnt="2" custScaleX="157352" custScaleY="267008" custRadScaleRad="70501" custRadScaleInc="-2629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A8FF53F-096C-4017-A1AC-999EE6AFF0F6}" type="pres">
      <dgm:prSet presAssocID="{7B19C05D-7121-4047-9940-F46B497C2446}" presName="parTrans" presStyleLbl="bgSibTrans2D1" presStyleIdx="1" presStyleCnt="2" custAng="15697747" custFlipHor="1" custScaleX="34914" custLinFactY="-100000" custLinFactNeighborX="3886" custLinFactNeighborY="-119880"/>
      <dgm:spPr/>
      <dgm:t>
        <a:bodyPr/>
        <a:lstStyle/>
        <a:p>
          <a:endParaRPr lang="th-TH"/>
        </a:p>
      </dgm:t>
    </dgm:pt>
    <dgm:pt modelId="{E5BDA4AA-4F86-48D2-82A8-65F47204AE3A}" type="pres">
      <dgm:prSet presAssocID="{1F6746BC-2D22-4B76-BE0A-622FD2825440}" presName="node" presStyleLbl="node1" presStyleIdx="1" presStyleCnt="2" custScaleX="161118" custScaleY="261734" custRadScaleRad="56916" custRadScaleInc="230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79960C2-D6FD-4642-95BD-19967D2BA83F}" type="presOf" srcId="{7B19C05D-7121-4047-9940-F46B497C2446}" destId="{6A8FF53F-096C-4017-A1AC-999EE6AFF0F6}" srcOrd="0" destOrd="0" presId="urn:microsoft.com/office/officeart/2005/8/layout/radial4"/>
    <dgm:cxn modelId="{6F8D2899-8A51-4750-BA0F-834879D5CEE5}" type="presOf" srcId="{829CE8B4-B94F-4BF7-9AFB-33C651F69BE3}" destId="{4A42A4AF-E98F-4EE1-B836-6D062D9A906A}" srcOrd="0" destOrd="0" presId="urn:microsoft.com/office/officeart/2005/8/layout/radial4"/>
    <dgm:cxn modelId="{D6502234-B239-42FD-8050-F0E305FDEF9B}" type="presOf" srcId="{1F6746BC-2D22-4B76-BE0A-622FD2825440}" destId="{E5BDA4AA-4F86-48D2-82A8-65F47204AE3A}" srcOrd="0" destOrd="0" presId="urn:microsoft.com/office/officeart/2005/8/layout/radial4"/>
    <dgm:cxn modelId="{EE809C7C-A728-4C1A-84D1-82D1C263684E}" type="presOf" srcId="{CE18F46A-4276-449B-BF6F-E2C4FD941645}" destId="{0AEA9A10-E07D-4568-9DF9-D74E2A74D10C}" srcOrd="0" destOrd="0" presId="urn:microsoft.com/office/officeart/2005/8/layout/radial4"/>
    <dgm:cxn modelId="{FDEEDA3D-D4C2-440E-9502-30EE4E919171}" srcId="{CE18F46A-4276-449B-BF6F-E2C4FD941645}" destId="{05CBA419-C5DB-4E98-8FEC-72221EA5F07B}" srcOrd="0" destOrd="0" parTransId="{D53B4339-A531-4003-AB30-73AF67F1B968}" sibTransId="{6BA920C3-22DD-4263-A12E-FEA64A31DCAB}"/>
    <dgm:cxn modelId="{0738A4DA-3E66-47B3-9408-4025896930E2}" srcId="{790B8E8A-871A-492E-AEBC-55F58AFAA91E}" destId="{014F7953-A019-4775-A6EF-E8A5F28C6AFB}" srcOrd="0" destOrd="0" parTransId="{1A400B81-95E4-4C05-ABB0-9F94E9BEA761}" sibTransId="{6C625590-EFB4-4548-8428-3DF8C6DBB5C9}"/>
    <dgm:cxn modelId="{8CF94699-0C94-4D45-A000-12F5355EC021}" type="presOf" srcId="{003FDC1E-FC1C-4AA1-9417-B2E9AB82861A}" destId="{8BF7B386-976D-48E1-9D19-89202D0EE5A0}" srcOrd="0" destOrd="0" presId="urn:microsoft.com/office/officeart/2005/8/layout/radial4"/>
    <dgm:cxn modelId="{52B9DFD8-835A-4EA7-9961-4863A901CE66}" srcId="{05CBA419-C5DB-4E98-8FEC-72221EA5F07B}" destId="{829CE8B4-B94F-4BF7-9AFB-33C651F69BE3}" srcOrd="0" destOrd="0" parTransId="{003FDC1E-FC1C-4AA1-9417-B2E9AB82861A}" sibTransId="{D5C47E44-6257-4834-8897-D896324D7296}"/>
    <dgm:cxn modelId="{E2FE82DD-1A03-4215-8F31-BD0C63B0EEBC}" srcId="{CE18F46A-4276-449B-BF6F-E2C4FD941645}" destId="{790B8E8A-871A-492E-AEBC-55F58AFAA91E}" srcOrd="1" destOrd="0" parTransId="{00EB33A7-D833-4BDF-A9DB-CC03C2071E77}" sibTransId="{956FB221-3195-4217-B759-979C00DEC591}"/>
    <dgm:cxn modelId="{8C9FEA7C-3A78-4339-8241-144F3067A954}" srcId="{05CBA419-C5DB-4E98-8FEC-72221EA5F07B}" destId="{1F6746BC-2D22-4B76-BE0A-622FD2825440}" srcOrd="1" destOrd="0" parTransId="{7B19C05D-7121-4047-9940-F46B497C2446}" sibTransId="{512D3B50-C509-4989-9D5B-A510868137E9}"/>
    <dgm:cxn modelId="{04A8664E-C2A3-40D6-8E1C-B6C9C871238E}" type="presOf" srcId="{05CBA419-C5DB-4E98-8FEC-72221EA5F07B}" destId="{8A56BC87-BD6B-4FB4-97E5-75B7AEB9A99E}" srcOrd="0" destOrd="0" presId="urn:microsoft.com/office/officeart/2005/8/layout/radial4"/>
    <dgm:cxn modelId="{2B3107B9-3418-4786-A3EF-C7D1DD19655E}" type="presParOf" srcId="{0AEA9A10-E07D-4568-9DF9-D74E2A74D10C}" destId="{8A56BC87-BD6B-4FB4-97E5-75B7AEB9A99E}" srcOrd="0" destOrd="0" presId="urn:microsoft.com/office/officeart/2005/8/layout/radial4"/>
    <dgm:cxn modelId="{37BF33A9-C04E-4E44-9B38-6EAA586A1CA7}" type="presParOf" srcId="{0AEA9A10-E07D-4568-9DF9-D74E2A74D10C}" destId="{8BF7B386-976D-48E1-9D19-89202D0EE5A0}" srcOrd="1" destOrd="0" presId="urn:microsoft.com/office/officeart/2005/8/layout/radial4"/>
    <dgm:cxn modelId="{1E077519-7DCC-4D07-BB54-B7EF89478EBB}" type="presParOf" srcId="{0AEA9A10-E07D-4568-9DF9-D74E2A74D10C}" destId="{4A42A4AF-E98F-4EE1-B836-6D062D9A906A}" srcOrd="2" destOrd="0" presId="urn:microsoft.com/office/officeart/2005/8/layout/radial4"/>
    <dgm:cxn modelId="{40DD20E5-1531-4354-A2CC-F638F8E33429}" type="presParOf" srcId="{0AEA9A10-E07D-4568-9DF9-D74E2A74D10C}" destId="{6A8FF53F-096C-4017-A1AC-999EE6AFF0F6}" srcOrd="3" destOrd="0" presId="urn:microsoft.com/office/officeart/2005/8/layout/radial4"/>
    <dgm:cxn modelId="{4D5B46A5-98DE-4526-B602-FC7DB71C8887}" type="presParOf" srcId="{0AEA9A10-E07D-4568-9DF9-D74E2A74D10C}" destId="{E5BDA4AA-4F86-48D2-82A8-65F47204AE3A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18F46A-4276-449B-BF6F-E2C4FD941645}" type="doc">
      <dgm:prSet loTypeId="urn:microsoft.com/office/officeart/2005/8/layout/radial4" loCatId="relationship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05CBA419-C5DB-4E98-8FEC-72221EA5F07B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Case Manager</a:t>
          </a:r>
          <a:endParaRPr lang="en-US" sz="2400" b="1" dirty="0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D53B4339-A531-4003-AB30-73AF67F1B968}" type="parTrans" cxnId="{FDEEDA3D-D4C2-440E-9502-30EE4E91917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A920C3-22DD-4263-A12E-FEA64A31DCAB}" type="sibTrans" cxnId="{FDEEDA3D-D4C2-440E-9502-30EE4E91917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29CE8B4-B94F-4BF7-9AFB-33C651F69BE3}">
      <dgm:prSet phldrT="[Text]" custT="1"/>
      <dgm:spPr/>
      <dgm:t>
        <a:bodyPr/>
        <a:lstStyle/>
        <a:p>
          <a:pPr algn="ctr">
            <a:spcAft>
              <a:spcPct val="35000"/>
            </a:spcAft>
          </a:pPr>
          <a:r>
            <a:rPr lang="th-TH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กระทรวงสาธารณสุข</a:t>
          </a:r>
          <a:r>
            <a:rPr lang="en-US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 </a:t>
          </a:r>
          <a:endParaRPr lang="th-TH" sz="1800" b="1" dirty="0" smtClean="0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  <a:p>
          <a:pPr algn="ctr">
            <a:spcAft>
              <a:spcPct val="35000"/>
            </a:spcAft>
          </a:pPr>
          <a:r>
            <a:rPr lang="th-TH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(อำเภอ/จังหวัด)</a:t>
          </a:r>
        </a:p>
        <a:p>
          <a:pPr algn="l">
            <a:spcAft>
              <a:spcPts val="0"/>
            </a:spcAft>
          </a:pPr>
          <a:r>
            <a:rPr lang="th-TH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แพทย์</a:t>
          </a:r>
        </a:p>
        <a:p>
          <a:pPr algn="l">
            <a:spcAft>
              <a:spcPts val="0"/>
            </a:spcAft>
          </a:pPr>
          <a:r>
            <a:rPr lang="th-TH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พยาบาล</a:t>
          </a:r>
          <a:r>
            <a:rPr lang="en-GB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 / </a:t>
          </a:r>
          <a:r>
            <a:rPr lang="th-TH" sz="1800" b="1" dirty="0" err="1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นวก</a:t>
          </a:r>
          <a:r>
            <a:rPr lang="th-TH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. </a:t>
          </a:r>
        </a:p>
        <a:p>
          <a:pPr algn="l">
            <a:spcAft>
              <a:spcPts val="0"/>
            </a:spcAft>
          </a:pPr>
          <a:r>
            <a:rPr lang="th-TH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นักสังคมสงเคราะห์</a:t>
          </a:r>
        </a:p>
        <a:p>
          <a:pPr algn="l">
            <a:spcAft>
              <a:spcPts val="0"/>
            </a:spcAft>
          </a:pPr>
          <a:r>
            <a:rPr lang="th-TH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นักจิตวิทยา</a:t>
          </a:r>
        </a:p>
        <a:p>
          <a:pPr algn="l"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</a:t>
          </a:r>
          <a:r>
            <a:rPr lang="th-TH" sz="1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นักกิจกรรมบำบัด</a:t>
          </a:r>
          <a:endParaRPr lang="en-US" sz="1800" b="1" dirty="0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003FDC1E-FC1C-4AA1-9417-B2E9AB82861A}" type="parTrans" cxnId="{52B9DFD8-835A-4EA7-9961-4863A901CE66}">
      <dgm:prSet/>
      <dgm:spPr>
        <a:solidFill>
          <a:srgbClr val="00B050"/>
        </a:solidFill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5C47E44-6257-4834-8897-D896324D7296}" type="sibTrans" cxnId="{52B9DFD8-835A-4EA7-9961-4863A901CE6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F6746BC-2D22-4B76-BE0A-622FD2825440}">
      <dgm:prSet phldrT="[Text]" custT="1"/>
      <dgm:spPr>
        <a:solidFill>
          <a:srgbClr val="C00000"/>
        </a:solidFill>
      </dgm:spPr>
      <dgm:t>
        <a:bodyPr/>
        <a:lstStyle/>
        <a:p>
          <a:pPr algn="ctr"/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นอกกระทรวงสาธารณสุข (จังหวัด)</a:t>
          </a:r>
        </a:p>
        <a:p>
          <a:pPr algn="l"/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ผู้รับผิดชอบศูนย์ปรับเปลี่ยนฯ</a:t>
          </a:r>
        </a:p>
        <a:p>
          <a:pPr algn="l"/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ผู้รับผิดชอบศูนย์ฟื้นฟู</a:t>
          </a:r>
        </a:p>
        <a:p>
          <a:pPr algn="l"/>
          <a:r>
            <a:rPr lang="th-TH" sz="14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ผู้รับผิดชอบ</a:t>
          </a:r>
          <a:r>
            <a:rPr lang="th-TH" sz="1800" b="1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ราชทัณฑ์/พินิจ</a:t>
          </a:r>
          <a:endParaRPr lang="en-US" sz="1800" b="1" dirty="0">
            <a:solidFill>
              <a:schemeClr val="bg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gm:t>
    </dgm:pt>
    <dgm:pt modelId="{7B19C05D-7121-4047-9940-F46B497C2446}" type="parTrans" cxnId="{8C9FEA7C-3A78-4339-8241-144F3067A954}">
      <dgm:prSet/>
      <dgm:spPr>
        <a:solidFill>
          <a:srgbClr val="00B050"/>
        </a:solidFill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2D3B50-C509-4989-9D5B-A510868137E9}" type="sibTrans" cxnId="{8C9FEA7C-3A78-4339-8241-144F3067A95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90B8E8A-871A-492E-AEBC-55F58AFAA91E}">
      <dgm:prSet phldrT="[Text]"/>
      <dgm:spPr/>
      <dgm:t>
        <a:bodyPr/>
        <a:lstStyle/>
        <a:p>
          <a:endParaRPr lang="th-TH"/>
        </a:p>
      </dgm:t>
    </dgm:pt>
    <dgm:pt modelId="{00EB33A7-D833-4BDF-A9DB-CC03C2071E77}" type="parTrans" cxnId="{E2FE82DD-1A03-4215-8F31-BD0C63B0EEB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56FB221-3195-4217-B759-979C00DEC591}" type="sibTrans" cxnId="{E2FE82DD-1A03-4215-8F31-BD0C63B0EEB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14F7953-A019-4775-A6EF-E8A5F28C6AFB}">
      <dgm:prSet phldrT="[Text]"/>
      <dgm:spPr/>
      <dgm:t>
        <a:bodyPr/>
        <a:lstStyle/>
        <a:p>
          <a:endParaRPr lang="th-TH"/>
        </a:p>
      </dgm:t>
    </dgm:pt>
    <dgm:pt modelId="{6C625590-EFB4-4548-8428-3DF8C6DBB5C9}" type="sibTrans" cxnId="{0738A4DA-3E66-47B3-9408-4025896930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400B81-95E4-4C05-ABB0-9F94E9BEA761}" type="parTrans" cxnId="{0738A4DA-3E66-47B3-9408-4025896930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EA9A10-E07D-4568-9DF9-D74E2A74D10C}" type="pres">
      <dgm:prSet presAssocID="{CE18F46A-4276-449B-BF6F-E2C4FD94164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A56BC87-BD6B-4FB4-97E5-75B7AEB9A99E}" type="pres">
      <dgm:prSet presAssocID="{05CBA419-C5DB-4E98-8FEC-72221EA5F07B}" presName="centerShape" presStyleLbl="node0" presStyleIdx="0" presStyleCnt="1" custLinFactNeighborX="-2188" custLinFactNeighborY="-69789"/>
      <dgm:spPr/>
      <dgm:t>
        <a:bodyPr/>
        <a:lstStyle/>
        <a:p>
          <a:endParaRPr lang="en-US"/>
        </a:p>
      </dgm:t>
    </dgm:pt>
    <dgm:pt modelId="{8BF7B386-976D-48E1-9D19-89202D0EE5A0}" type="pres">
      <dgm:prSet presAssocID="{003FDC1E-FC1C-4AA1-9417-B2E9AB82861A}" presName="parTrans" presStyleLbl="bgSibTrans2D1" presStyleIdx="0" presStyleCnt="2" custAng="6214139" custFlipHor="1" custScaleX="29098" custLinFactY="-100000" custLinFactNeighborX="-5585" custLinFactNeighborY="-131494"/>
      <dgm:spPr/>
      <dgm:t>
        <a:bodyPr/>
        <a:lstStyle/>
        <a:p>
          <a:endParaRPr lang="th-TH"/>
        </a:p>
      </dgm:t>
    </dgm:pt>
    <dgm:pt modelId="{4A42A4AF-E98F-4EE1-B836-6D062D9A906A}" type="pres">
      <dgm:prSet presAssocID="{829CE8B4-B94F-4BF7-9AFB-33C651F69BE3}" presName="node" presStyleLbl="node1" presStyleIdx="0" presStyleCnt="2" custScaleX="147518" custScaleY="276021" custRadScaleRad="70501" custRadScaleInc="-262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8FF53F-096C-4017-A1AC-999EE6AFF0F6}" type="pres">
      <dgm:prSet presAssocID="{7B19C05D-7121-4047-9940-F46B497C2446}" presName="parTrans" presStyleLbl="bgSibTrans2D1" presStyleIdx="1" presStyleCnt="2" custAng="15697747" custFlipHor="1" custScaleX="34914" custLinFactY="-100000" custLinFactNeighborX="6409" custLinFactNeighborY="-159025"/>
      <dgm:spPr/>
      <dgm:t>
        <a:bodyPr/>
        <a:lstStyle/>
        <a:p>
          <a:endParaRPr lang="th-TH"/>
        </a:p>
      </dgm:t>
    </dgm:pt>
    <dgm:pt modelId="{E5BDA4AA-4F86-48D2-82A8-65F47204AE3A}" type="pres">
      <dgm:prSet presAssocID="{1F6746BC-2D22-4B76-BE0A-622FD2825440}" presName="node" presStyleLbl="node1" presStyleIdx="1" presStyleCnt="2" custScaleX="210032" custScaleY="271178" custRadScaleRad="79884" custRadScaleInc="293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FE82DD-1A03-4215-8F31-BD0C63B0EEBC}" srcId="{CE18F46A-4276-449B-BF6F-E2C4FD941645}" destId="{790B8E8A-871A-492E-AEBC-55F58AFAA91E}" srcOrd="1" destOrd="0" parTransId="{00EB33A7-D833-4BDF-A9DB-CC03C2071E77}" sibTransId="{956FB221-3195-4217-B759-979C00DEC591}"/>
    <dgm:cxn modelId="{52B9DFD8-835A-4EA7-9961-4863A901CE66}" srcId="{05CBA419-C5DB-4E98-8FEC-72221EA5F07B}" destId="{829CE8B4-B94F-4BF7-9AFB-33C651F69BE3}" srcOrd="0" destOrd="0" parTransId="{003FDC1E-FC1C-4AA1-9417-B2E9AB82861A}" sibTransId="{D5C47E44-6257-4834-8897-D896324D7296}"/>
    <dgm:cxn modelId="{0EB0EFAC-944E-41F2-8319-E92099BF7944}" type="presOf" srcId="{1F6746BC-2D22-4B76-BE0A-622FD2825440}" destId="{E5BDA4AA-4F86-48D2-82A8-65F47204AE3A}" srcOrd="0" destOrd="0" presId="urn:microsoft.com/office/officeart/2005/8/layout/radial4"/>
    <dgm:cxn modelId="{FDEEDA3D-D4C2-440E-9502-30EE4E919171}" srcId="{CE18F46A-4276-449B-BF6F-E2C4FD941645}" destId="{05CBA419-C5DB-4E98-8FEC-72221EA5F07B}" srcOrd="0" destOrd="0" parTransId="{D53B4339-A531-4003-AB30-73AF67F1B968}" sibTransId="{6BA920C3-22DD-4263-A12E-FEA64A31DCAB}"/>
    <dgm:cxn modelId="{FF802BF5-5C77-4540-B59A-001C6387CD7E}" type="presOf" srcId="{7B19C05D-7121-4047-9940-F46B497C2446}" destId="{6A8FF53F-096C-4017-A1AC-999EE6AFF0F6}" srcOrd="0" destOrd="0" presId="urn:microsoft.com/office/officeart/2005/8/layout/radial4"/>
    <dgm:cxn modelId="{AE9CCD5B-DB60-474B-9FFD-54FFFEA14F45}" type="presOf" srcId="{05CBA419-C5DB-4E98-8FEC-72221EA5F07B}" destId="{8A56BC87-BD6B-4FB4-97E5-75B7AEB9A99E}" srcOrd="0" destOrd="0" presId="urn:microsoft.com/office/officeart/2005/8/layout/radial4"/>
    <dgm:cxn modelId="{0738A4DA-3E66-47B3-9408-4025896930E2}" srcId="{790B8E8A-871A-492E-AEBC-55F58AFAA91E}" destId="{014F7953-A019-4775-A6EF-E8A5F28C6AFB}" srcOrd="0" destOrd="0" parTransId="{1A400B81-95E4-4C05-ABB0-9F94E9BEA761}" sibTransId="{6C625590-EFB4-4548-8428-3DF8C6DBB5C9}"/>
    <dgm:cxn modelId="{3CFFF04B-A5DB-46F9-990C-79476590A659}" type="presOf" srcId="{003FDC1E-FC1C-4AA1-9417-B2E9AB82861A}" destId="{8BF7B386-976D-48E1-9D19-89202D0EE5A0}" srcOrd="0" destOrd="0" presId="urn:microsoft.com/office/officeart/2005/8/layout/radial4"/>
    <dgm:cxn modelId="{D612F8EA-553C-4902-A36B-EEE1C9ADA49F}" type="presOf" srcId="{CE18F46A-4276-449B-BF6F-E2C4FD941645}" destId="{0AEA9A10-E07D-4568-9DF9-D74E2A74D10C}" srcOrd="0" destOrd="0" presId="urn:microsoft.com/office/officeart/2005/8/layout/radial4"/>
    <dgm:cxn modelId="{8C9FEA7C-3A78-4339-8241-144F3067A954}" srcId="{05CBA419-C5DB-4E98-8FEC-72221EA5F07B}" destId="{1F6746BC-2D22-4B76-BE0A-622FD2825440}" srcOrd="1" destOrd="0" parTransId="{7B19C05D-7121-4047-9940-F46B497C2446}" sibTransId="{512D3B50-C509-4989-9D5B-A510868137E9}"/>
    <dgm:cxn modelId="{9AE78B2B-DD6B-4ECD-A18B-ACF3EF7D4A1D}" type="presOf" srcId="{829CE8B4-B94F-4BF7-9AFB-33C651F69BE3}" destId="{4A42A4AF-E98F-4EE1-B836-6D062D9A906A}" srcOrd="0" destOrd="0" presId="urn:microsoft.com/office/officeart/2005/8/layout/radial4"/>
    <dgm:cxn modelId="{779FE90C-BB93-457B-B3ED-4EA2F084462D}" type="presParOf" srcId="{0AEA9A10-E07D-4568-9DF9-D74E2A74D10C}" destId="{8A56BC87-BD6B-4FB4-97E5-75B7AEB9A99E}" srcOrd="0" destOrd="0" presId="urn:microsoft.com/office/officeart/2005/8/layout/radial4"/>
    <dgm:cxn modelId="{E41D383D-6724-43E6-B2FA-4EB0FBE0BD39}" type="presParOf" srcId="{0AEA9A10-E07D-4568-9DF9-D74E2A74D10C}" destId="{8BF7B386-976D-48E1-9D19-89202D0EE5A0}" srcOrd="1" destOrd="0" presId="urn:microsoft.com/office/officeart/2005/8/layout/radial4"/>
    <dgm:cxn modelId="{3F1AE623-42A6-4C63-9884-3EBB40429DA1}" type="presParOf" srcId="{0AEA9A10-E07D-4568-9DF9-D74E2A74D10C}" destId="{4A42A4AF-E98F-4EE1-B836-6D062D9A906A}" srcOrd="2" destOrd="0" presId="urn:microsoft.com/office/officeart/2005/8/layout/radial4"/>
    <dgm:cxn modelId="{CDDA8138-872B-4611-AECA-EA3F623D0A11}" type="presParOf" srcId="{0AEA9A10-E07D-4568-9DF9-D74E2A74D10C}" destId="{6A8FF53F-096C-4017-A1AC-999EE6AFF0F6}" srcOrd="3" destOrd="0" presId="urn:microsoft.com/office/officeart/2005/8/layout/radial4"/>
    <dgm:cxn modelId="{8FE1BD13-91C9-45F8-A76D-1C5B69400069}" type="presParOf" srcId="{0AEA9A10-E07D-4568-9DF9-D74E2A74D10C}" destId="{E5BDA4AA-4F86-48D2-82A8-65F47204AE3A}" srcOrd="4" destOrd="0" presId="urn:microsoft.com/office/officeart/2005/8/layout/radial4"/>
  </dgm:cxnLst>
  <dgm:bg>
    <a:solidFill>
      <a:schemeClr val="bg1"/>
    </a:solidFill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56BC87-BD6B-4FB4-97E5-75B7AEB9A99E}">
      <dsp:nvSpPr>
        <dsp:cNvPr id="0" name=""/>
        <dsp:cNvSpPr/>
      </dsp:nvSpPr>
      <dsp:spPr>
        <a:xfrm>
          <a:off x="1011624" y="107166"/>
          <a:ext cx="997732" cy="99773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3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3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System Manager</a:t>
          </a:r>
          <a:endParaRPr lang="en-US" sz="1800" b="1" kern="1200" dirty="0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sp:txBody>
      <dsp:txXfrm>
        <a:off x="1157738" y="253280"/>
        <a:ext cx="705504" cy="705504"/>
      </dsp:txXfrm>
    </dsp:sp>
    <dsp:sp modelId="{8BF7B386-976D-48E1-9D19-89202D0EE5A0}">
      <dsp:nvSpPr>
        <dsp:cNvPr id="0" name=""/>
        <dsp:cNvSpPr/>
      </dsp:nvSpPr>
      <dsp:spPr>
        <a:xfrm rot="8377684" flipH="1">
          <a:off x="681683" y="951190"/>
          <a:ext cx="394574" cy="284353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3">
              <a:tint val="60000"/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A42A4AF-E98F-4EE1-B836-6D062D9A906A}">
      <dsp:nvSpPr>
        <dsp:cNvPr id="0" name=""/>
        <dsp:cNvSpPr/>
      </dsp:nvSpPr>
      <dsp:spPr>
        <a:xfrm>
          <a:off x="-107235" y="1319746"/>
          <a:ext cx="1491454" cy="2024659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3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กระทรวงสาธารณสุข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</a:t>
          </a:r>
          <a:r>
            <a:rPr lang="th-TH" sz="1600" b="1" kern="1200" dirty="0" err="1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ผชช.ว</a:t>
          </a:r>
          <a:r>
            <a:rPr lang="th-TH" sz="16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./</a:t>
          </a:r>
          <a:r>
            <a:rPr lang="th-TH" sz="1600" b="1" kern="1200" dirty="0" err="1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ผชช.ส</a:t>
          </a:r>
          <a:r>
            <a:rPr lang="th-TH" sz="16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ผู้รับผิดชอบหลักงานยาเสพติดระดับจังหวัด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>
            <a:solidFill>
              <a:schemeClr val="bg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sp:txBody>
      <dsp:txXfrm>
        <a:off x="-63552" y="1363429"/>
        <a:ext cx="1404088" cy="1937293"/>
      </dsp:txXfrm>
    </dsp:sp>
    <dsp:sp modelId="{6A8FF53F-096C-4017-A1AC-999EE6AFF0F6}">
      <dsp:nvSpPr>
        <dsp:cNvPr id="0" name=""/>
        <dsp:cNvSpPr/>
      </dsp:nvSpPr>
      <dsp:spPr>
        <a:xfrm rot="2005587" flipH="1">
          <a:off x="1855316" y="961298"/>
          <a:ext cx="463122" cy="284353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3">
              <a:tint val="60000"/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BDA4AA-4F86-48D2-82A8-65F47204AE3A}">
      <dsp:nvSpPr>
        <dsp:cNvPr id="0" name=""/>
        <dsp:cNvSpPr/>
      </dsp:nvSpPr>
      <dsp:spPr>
        <a:xfrm>
          <a:off x="1552633" y="1337200"/>
          <a:ext cx="1527149" cy="1984667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3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นอกกระทรวงสาธารณสุข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กระทรวงมหาดไทย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กระทรวงยุติธรรม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กระทรวงกลาโหม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</a:t>
          </a: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กระทรวงพัฒนาสังคมและความมั่นคงของมนุษย์</a:t>
          </a:r>
          <a:endParaRPr lang="en-US" sz="1400" b="1" kern="1200" dirty="0">
            <a:solidFill>
              <a:schemeClr val="bg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sp:txBody>
      <dsp:txXfrm>
        <a:off x="1597362" y="1381929"/>
        <a:ext cx="1437691" cy="18952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56BC87-BD6B-4FB4-97E5-75B7AEB9A99E}">
      <dsp:nvSpPr>
        <dsp:cNvPr id="0" name=""/>
        <dsp:cNvSpPr/>
      </dsp:nvSpPr>
      <dsp:spPr>
        <a:xfrm>
          <a:off x="859876" y="160745"/>
          <a:ext cx="980821" cy="980821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2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Case Manager</a:t>
          </a:r>
          <a:endParaRPr lang="en-US" sz="2400" b="1" kern="1200" dirty="0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sp:txBody>
      <dsp:txXfrm>
        <a:off x="1003514" y="304383"/>
        <a:ext cx="693545" cy="693545"/>
      </dsp:txXfrm>
    </dsp:sp>
    <dsp:sp modelId="{8BF7B386-976D-48E1-9D19-89202D0EE5A0}">
      <dsp:nvSpPr>
        <dsp:cNvPr id="0" name=""/>
        <dsp:cNvSpPr/>
      </dsp:nvSpPr>
      <dsp:spPr>
        <a:xfrm rot="8350885" flipH="1">
          <a:off x="530038" y="947250"/>
          <a:ext cx="379360" cy="279534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tint val="60000"/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A42A4AF-E98F-4EE1-B836-6D062D9A906A}">
      <dsp:nvSpPr>
        <dsp:cNvPr id="0" name=""/>
        <dsp:cNvSpPr/>
      </dsp:nvSpPr>
      <dsp:spPr>
        <a:xfrm>
          <a:off x="-193208" y="1284880"/>
          <a:ext cx="1374543" cy="20575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2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กระทรวงสาธารณสุข</a:t>
          </a:r>
          <a:r>
            <a:rPr lang="en-US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 </a:t>
          </a:r>
          <a:endParaRPr lang="th-TH" sz="1800" b="1" kern="1200" dirty="0" smtClean="0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(อำเภอ/จังหวัด)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แพทย์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พยาบาล</a:t>
          </a:r>
          <a:r>
            <a:rPr lang="en-GB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 / </a:t>
          </a:r>
          <a:r>
            <a:rPr lang="th-TH" sz="1800" b="1" kern="1200" dirty="0" err="1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นวก</a:t>
          </a:r>
          <a:r>
            <a:rPr lang="th-TH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.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นักสังคมสงเคราะห์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นักจิตวิทยา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</a:t>
          </a:r>
          <a:r>
            <a:rPr lang="th-TH" sz="1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นักกิจกรรมบำบัด</a:t>
          </a:r>
          <a:endParaRPr lang="en-US" sz="1800" b="1" kern="1200" dirty="0">
            <a:solidFill>
              <a:schemeClr val="tx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sp:txBody>
      <dsp:txXfrm>
        <a:off x="-152949" y="1325139"/>
        <a:ext cx="1294025" cy="1977009"/>
      </dsp:txXfrm>
    </dsp:sp>
    <dsp:sp modelId="{6A8FF53F-096C-4017-A1AC-999EE6AFF0F6}">
      <dsp:nvSpPr>
        <dsp:cNvPr id="0" name=""/>
        <dsp:cNvSpPr/>
      </dsp:nvSpPr>
      <dsp:spPr>
        <a:xfrm rot="2490912" flipH="1">
          <a:off x="1899192" y="871889"/>
          <a:ext cx="503447" cy="279534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tint val="60000"/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BDA4AA-4F86-48D2-82A8-65F47204AE3A}">
      <dsp:nvSpPr>
        <dsp:cNvPr id="0" name=""/>
        <dsp:cNvSpPr/>
      </dsp:nvSpPr>
      <dsp:spPr>
        <a:xfrm>
          <a:off x="1474179" y="1328682"/>
          <a:ext cx="1957036" cy="2021426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2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นอกกระทรวงสาธารณสุข (จังหวัด)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ผู้รับผิดชอบศูนย์ปรับเปลี่ยนฯ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ผู้รับผิดชอบศูนย์ฟื้นฟู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- ผู้รับผิดชอบ</a:t>
          </a:r>
          <a:r>
            <a:rPr lang="th-TH" sz="1800" b="1" kern="1200" dirty="0" smtClean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ราชทัณฑ์/พินิจ</a:t>
          </a:r>
          <a:endParaRPr lang="en-US" sz="1800" b="1" kern="1200" dirty="0">
            <a:solidFill>
              <a:schemeClr val="bg1"/>
            </a:solidFill>
            <a:latin typeface="TH Niramit AS" panose="02000506000000020004" pitchFamily="2" charset="-34"/>
            <a:cs typeface="TH Niramit AS" panose="02000506000000020004" pitchFamily="2" charset="-34"/>
          </a:endParaRPr>
        </a:p>
      </dsp:txBody>
      <dsp:txXfrm>
        <a:off x="1531499" y="1386002"/>
        <a:ext cx="1842396" cy="19067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9C29B6-80BE-4D58-9DCF-5E8D2F4CC8DA}" type="datetimeFigureOut">
              <a:rPr lang="th-TH" smtClean="0"/>
              <a:t>26/09/60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A32FC-77B2-4A32-ACCF-36725ACDEE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9213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5863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3821172" y="10249942"/>
            <a:ext cx="2924575" cy="540107"/>
          </a:xfrm>
          <a:prstGeom prst="rect">
            <a:avLst/>
          </a:prstGeom>
        </p:spPr>
        <p:txBody>
          <a:bodyPr/>
          <a:lstStyle/>
          <a:p>
            <a:fld id="{3C90E73D-B008-4B85-980C-269767FA9493}" type="slidenum">
              <a:rPr lang="en-US" smtClean="0">
                <a:solidFill>
                  <a:prstClr val="black"/>
                </a:solidFill>
                <a:latin typeface="Calibri" panose="020F0502020204030204"/>
              </a:rPr>
              <a:pPr/>
              <a:t>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8758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8663" y="927100"/>
            <a:ext cx="3327400" cy="2495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B78F9-8AE7-4D5E-A8F0-4D9A9000B84C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27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564CF2E0-CCC4-4E1E-9902-C3C36AB3FDA4}" type="datetimeFigureOut">
              <a:rPr lang="en-US" smtClean="0"/>
              <a:pPr algn="r" eaLnBrk="1" latinLnBrk="0" hangingPunct="1"/>
              <a:t>9/26/2017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pPr algn="ctr" eaLnBrk="1" latinLnBrk="0" hangingPunct="1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emf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629463" y="5472331"/>
            <a:ext cx="5289453" cy="1002323"/>
          </a:xfrm>
        </p:spPr>
        <p:txBody>
          <a:bodyPr>
            <a:normAutofit/>
          </a:bodyPr>
          <a:lstStyle/>
          <a:p>
            <a:r>
              <a:rPr lang="th-TH" sz="4400" b="1" dirty="0" smtClean="0"/>
              <a:t>กองบริหารการสาธารณสุข</a:t>
            </a:r>
            <a:endParaRPr lang="en-US" sz="4400" b="1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534066"/>
            <a:ext cx="9143999" cy="1470025"/>
          </a:xfrm>
        </p:spPr>
        <p:txBody>
          <a:bodyPr>
            <a:normAutofit fontScale="90000"/>
          </a:bodyPr>
          <a:lstStyle/>
          <a:p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>การจัดสรรงบประมาณการให้บริการรักษาพยาบาลและฟื้นฟูสภาพผู้ป่วย</a:t>
            </a:r>
            <a:r>
              <a:rPr lang="th-TH" dirty="0" err="1" smtClean="0"/>
              <a:t>ยาเสพติด</a:t>
            </a:r>
            <a:r>
              <a:rPr lang="th-TH" dirty="0" smtClean="0"/>
              <a:t> ปีงบประมาณ 2561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3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4945"/>
            <a:ext cx="9175675" cy="512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7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/>
          <p:cNvGrpSpPr/>
          <p:nvPr/>
        </p:nvGrpSpPr>
        <p:grpSpPr>
          <a:xfrm>
            <a:off x="0" y="860054"/>
            <a:ext cx="9144000" cy="1153741"/>
            <a:chOff x="0" y="3737"/>
            <a:chExt cx="12192000" cy="1538321"/>
          </a:xfrm>
        </p:grpSpPr>
        <p:sp>
          <p:nvSpPr>
            <p:cNvPr id="5" name="แผนผังลำดับงาน: ตัวเชื่อมไปหน้าอื่น 4"/>
            <p:cNvSpPr/>
            <p:nvPr/>
          </p:nvSpPr>
          <p:spPr>
            <a:xfrm>
              <a:off x="0" y="3737"/>
              <a:ext cx="12192000" cy="1538321"/>
            </a:xfrm>
            <a:prstGeom prst="flowChartOffpageConnector">
              <a:avLst/>
            </a:prstGeom>
            <a:solidFill>
              <a:srgbClr val="00B050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350">
                <a:solidFill>
                  <a:prstClr val="white"/>
                </a:solidFill>
              </a:endParaRPr>
            </a:p>
          </p:txBody>
        </p:sp>
        <p:sp>
          <p:nvSpPr>
            <p:cNvPr id="6" name="สี่เหลี่ยมผืนผ้ามุมมน 5"/>
            <p:cNvSpPr/>
            <p:nvPr/>
          </p:nvSpPr>
          <p:spPr>
            <a:xfrm>
              <a:off x="246293" y="282262"/>
              <a:ext cx="11699413" cy="952500"/>
            </a:xfrm>
            <a:prstGeom prst="round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000" b="1" dirty="0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ความก้าวหน้า</a:t>
              </a:r>
              <a:r>
                <a:rPr lang="th-TH" sz="3000" b="1" dirty="0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ระบบบำบัดฟื้นฟูผู้ป่วย</a:t>
              </a:r>
              <a:r>
                <a:rPr lang="th-TH" sz="3000" b="1" dirty="0" err="1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ยาเสพติด</a:t>
              </a:r>
              <a:r>
                <a:rPr lang="en-US" sz="3000" b="1" dirty="0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: </a:t>
              </a:r>
              <a:endParaRPr lang="th-TH" sz="30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  <a:p>
              <a:pPr algn="ctr"/>
              <a:r>
                <a:rPr lang="th-TH" sz="3000" b="1" dirty="0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มาตรฐานและการกำกับมาตรฐาน</a:t>
              </a:r>
              <a:endParaRPr lang="th-TH" sz="27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endParaRPr>
            </a:p>
          </p:txBody>
        </p:sp>
        <p:pic>
          <p:nvPicPr>
            <p:cNvPr id="10" name="รูปภาพ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98549" y="144842"/>
              <a:ext cx="980203" cy="982344"/>
            </a:xfrm>
            <a:prstGeom prst="rect">
              <a:avLst/>
            </a:prstGeom>
          </p:spPr>
        </p:pic>
      </p:grpSp>
      <p:graphicFrame>
        <p:nvGraphicFramePr>
          <p:cNvPr id="11" name="ตาราง 10"/>
          <p:cNvGraphicFramePr>
            <a:graphicFrameLocks noGrp="1"/>
          </p:cNvGraphicFramePr>
          <p:nvPr>
            <p:extLst/>
          </p:nvPr>
        </p:nvGraphicFramePr>
        <p:xfrm>
          <a:off x="81729" y="2216305"/>
          <a:ext cx="8915653" cy="346776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38833"/>
                <a:gridCol w="2613358"/>
                <a:gridCol w="5263462"/>
              </a:tblGrid>
              <a:tr h="3002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dirty="0" smtClean="0">
                          <a:solidFill>
                            <a:schemeClr val="bg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ระบบบำบัด</a:t>
                      </a:r>
                    </a:p>
                  </a:txBody>
                  <a:tcPr marL="68580" marR="68580" marT="34290" marB="3429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500" dirty="0" smtClean="0">
                          <a:solidFill>
                            <a:schemeClr val="bg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โครงสร้าง</a:t>
                      </a:r>
                      <a:endParaRPr lang="th-TH" sz="1500" dirty="0">
                        <a:solidFill>
                          <a:schemeClr val="bg1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 anchor="ctr"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500" dirty="0" smtClean="0">
                          <a:solidFill>
                            <a:schemeClr val="bg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การจัดระบบ</a:t>
                      </a:r>
                      <a:endParaRPr lang="th-TH" sz="1500" dirty="0">
                        <a:solidFill>
                          <a:schemeClr val="bg1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 anchor="ctr">
                    <a:solidFill>
                      <a:srgbClr val="002060"/>
                    </a:solidFill>
                  </a:tcPr>
                </a:tc>
              </a:tr>
              <a:tr h="15833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สมัครใจ</a:t>
                      </a:r>
                    </a:p>
                    <a:p>
                      <a:pPr algn="l"/>
                      <a:endParaRPr lang="th-TH" sz="15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solidFill>
                      <a:srgbClr val="66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spc="-3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๑</a:t>
                      </a:r>
                      <a:r>
                        <a:rPr lang="en-US" sz="1800" b="1" i="0" spc="-3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i="0" spc="-7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มีข้อสั่งการ</a:t>
                      </a:r>
                      <a:r>
                        <a:rPr lang="th-TH" sz="1800" b="1" i="0" spc="-7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i="0" spc="-70" baseline="0" dirty="0" err="1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สธ</a:t>
                      </a:r>
                      <a:r>
                        <a:rPr lang="en-US" sz="1800" b="1" i="0" spc="-7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0228.13</a:t>
                      </a:r>
                      <a:r>
                        <a:rPr lang="th-TH" sz="1800" b="1" i="0" spc="-7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/</a:t>
                      </a:r>
                      <a:r>
                        <a:rPr lang="en-US" sz="1800" b="1" i="0" spc="-7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5309</a:t>
                      </a:r>
                      <a:br>
                        <a:rPr lang="en-US" sz="1800" b="1" i="0" spc="-7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800" b="1" i="0" spc="-70" baseline="0" dirty="0" err="1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ลว</a:t>
                      </a:r>
                      <a:r>
                        <a:rPr lang="en-US" sz="1800" b="1" i="0" spc="-7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en-US" sz="1800" b="1" i="0" spc="-5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 </a:t>
                      </a:r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</a:t>
                      </a:r>
                      <a:r>
                        <a:rPr lang="en-US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</a:t>
                      </a:r>
                      <a:r>
                        <a:rPr lang="en-US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59 </a:t>
                      </a:r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ให้สำนักงานเขตสุขภาพ </a:t>
                      </a:r>
                      <a:r>
                        <a:rPr lang="th-TH" sz="1800" b="1" i="0" spc="-30" baseline="0" dirty="0" err="1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และสสจ</a:t>
                      </a:r>
                      <a:r>
                        <a:rPr lang="en-US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กำกับติดตาม ประเมินผล มาตรฐานด้านการบำบัดฟื้นฟู</a:t>
                      </a:r>
                      <a:r>
                        <a:rPr lang="th-TH" sz="1800" b="1" i="0" spc="-30" baseline="0" dirty="0" err="1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ยาเสพติด</a:t>
                      </a:r>
                      <a:endParaRPr lang="th-TH" sz="1800" b="1" i="0" spc="-30" dirty="0" smtClean="0">
                        <a:solidFill>
                          <a:schemeClr val="tx1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/>
                      <a:r>
                        <a:rPr lang="th-TH" sz="1800" b="1" i="0" spc="-3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2.</a:t>
                      </a:r>
                      <a:r>
                        <a:rPr lang="th-TH" sz="1800" i="0" spc="-3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i="0" spc="-3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มีข้อสั่งการ</a:t>
                      </a:r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0228.13/ว 354</a:t>
                      </a:r>
                      <a:r>
                        <a:rPr lang="en-US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/>
                      </a:r>
                      <a:br>
                        <a:rPr lang="en-US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800" b="1" i="0" spc="-30" baseline="0" dirty="0" err="1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ลว</a:t>
                      </a:r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31 พ.ค. 60 </a:t>
                      </a:r>
                    </a:p>
                    <a:p>
                      <a:pPr algn="l"/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2.๑ การบำบัดฟื้นฟูผู้ป่วย                ยาเสพติด กระทรวงสาธารณสุข</a:t>
                      </a:r>
                    </a:p>
                    <a:p>
                      <a:pPr algn="l"/>
                      <a:r>
                        <a:rPr lang="th-TH" sz="1800" b="1" i="0" spc="-3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2.2 การลดอันตรายจากยาเสพติด</a:t>
                      </a:r>
                      <a:endParaRPr lang="th-TH" sz="1800" i="0" spc="-3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solidFill>
                      <a:srgbClr val="FFC9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800" b="1" spc="-4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1. </a:t>
                      </a:r>
                      <a:r>
                        <a:rPr lang="th-TH" sz="1800" b="1" spc="-4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มีแนวทางการดำเนินงาน</a:t>
                      </a:r>
                      <a:r>
                        <a:rPr lang="th-TH" sz="1800" b="1" spc="-40" dirty="0" err="1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ยาเสพติด</a:t>
                      </a:r>
                      <a:r>
                        <a:rPr lang="th-TH" sz="1800" b="1" spc="-4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เ</a:t>
                      </a:r>
                      <a: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ผยแพร่ประชาสัมพันธ์</a:t>
                      </a:r>
                      <a:r>
                        <a:rPr lang="th-TH" sz="1800" b="1" kern="1200" spc="-4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800" b="1" spc="-4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28 </a:t>
                      </a:r>
                      <a:r>
                        <a:rPr lang="th-TH" sz="1800" b="1" spc="-4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</a:t>
                      </a:r>
                      <a:r>
                        <a:rPr lang="en-US" sz="1800" b="1" spc="-4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spc="-4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</a:t>
                      </a:r>
                      <a:r>
                        <a:rPr lang="en-US" sz="1800" b="1" spc="-4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59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sz="1800" b="1" spc="-1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2.</a:t>
                      </a:r>
                      <a:r>
                        <a:rPr lang="th-TH" sz="1800" b="1" spc="-1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มีการอบรมวิทยากรครู ก</a:t>
                      </a:r>
                      <a:r>
                        <a:rPr lang="en-US" sz="1800" b="1" spc="-1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</a:t>
                      </a:r>
                      <a:r>
                        <a:rPr lang="th-TH" sz="1800" b="1" spc="-1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ด้านบำบัดฟื้นฟู</a:t>
                      </a:r>
                      <a:r>
                        <a:rPr lang="th-TH" sz="1800" b="1" spc="-100" baseline="0" dirty="0" err="1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ยาเสพติด</a:t>
                      </a:r>
                      <a:r>
                        <a:rPr lang="th-TH" sz="1800" b="1" spc="-1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ในระดับ รพสต. ทั่วประเทศ </a:t>
                      </a:r>
                      <a:r>
                        <a:rPr lang="th-TH" sz="1800" b="1" kern="1200" spc="-1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spc="-10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</a:t>
                      </a:r>
                      <a:r>
                        <a:rPr lang="en-US" sz="1800" b="1" spc="-10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spc="-10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</a:t>
                      </a:r>
                      <a:r>
                        <a:rPr lang="en-US" sz="1800" b="1" spc="-100" baseline="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59</a:t>
                      </a:r>
                      <a:endParaRPr lang="th-TH" sz="1800" b="1" spc="-100" baseline="0" dirty="0" smtClean="0">
                        <a:solidFill>
                          <a:srgbClr val="FF000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pc="-4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3.</a:t>
                      </a:r>
                      <a:r>
                        <a:rPr lang="th-TH" sz="1800" b="1" spc="-4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spc="-4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มีมาตรฐานศูนย์ปรับเปลี่ยนพฤติกรรม </a:t>
                      </a:r>
                      <a: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เผยแพร่ประชาสัมพันธ์</a:t>
                      </a:r>
                      <a:r>
                        <a:rPr lang="th-TH" sz="1800" b="1" kern="1200" spc="-4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spc="-4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</a:t>
                      </a:r>
                      <a:r>
                        <a:rPr lang="en-US" sz="1800" b="1" spc="-4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spc="-4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</a:t>
                      </a:r>
                      <a:r>
                        <a:rPr lang="en-US" sz="1800" b="1" spc="-4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spc="-4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800" b="1" spc="-4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r>
                        <a:rPr lang="th-TH" sz="1800" b="1" spc="-40" dirty="0" smtClean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๐</a:t>
                      </a:r>
                      <a:endParaRPr lang="th-TH" sz="1800" b="1" kern="1200" spc="-40" dirty="0" smtClean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4. กสธ. มีหนังสือขอความร่วมมือในการประเมินตนเองของศูนย์ปรับเปลี่ยนพฤติกรรม     </a:t>
                      </a:r>
                      <a:b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</a:br>
                      <a: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 ตามมาตรฐาน ฯ</a:t>
                      </a:r>
                      <a:r>
                        <a:rPr lang="th-TH" sz="1800" b="1" kern="1200" spc="-40" baseline="0" dirty="0" smtClean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kern="1200" spc="-40" baseline="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ภายในวันที่ </a:t>
                      </a:r>
                      <a:r>
                        <a:rPr lang="en-US" sz="1800" b="1" kern="1200" spc="-40" baseline="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14 </a:t>
                      </a:r>
                      <a:r>
                        <a:rPr lang="th-TH" sz="1800" b="1" kern="1200" spc="-40" baseline="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ก.ค. 60</a:t>
                      </a:r>
                      <a:r>
                        <a:rPr lang="th-TH" sz="1800" b="1" kern="1200" spc="-4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spc="-40" baseline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๕</a:t>
                      </a:r>
                      <a:r>
                        <a:rPr lang="en-US" sz="1800" b="1" spc="-40" baseline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spc="-4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ข้อสั่งการและคู่มือการปฏิบัติงาน (</a:t>
                      </a:r>
                      <a:r>
                        <a:rPr lang="en-US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Standard operating Procedure : SOP</a:t>
                      </a:r>
                      <a: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 การบำบัดฟื้นฟูผู้ป่วย</a:t>
                      </a:r>
                      <a:r>
                        <a:rPr lang="th-TH" sz="1800" b="1" kern="1200" spc="-4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ยาเสพติด</a:t>
                      </a:r>
                      <a:r>
                        <a:rPr lang="th-TH" sz="1800" b="1" kern="1200" spc="-4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kern="1200" spc="-4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ในระบบสมัครใจ </a:t>
                      </a:r>
                      <a:r>
                        <a:rPr lang="th-TH" sz="1800" b="1" kern="1200" spc="-4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31 พ.ค.</a:t>
                      </a:r>
                      <a:r>
                        <a:rPr lang="th-TH" sz="1800" b="1" kern="1200" spc="-40" baseline="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kern="1200" spc="-4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60</a:t>
                      </a:r>
                    </a:p>
                  </a:txBody>
                  <a:tcPr marL="68580" marR="68580" marT="34290" marB="34290">
                    <a:solidFill>
                      <a:srgbClr val="99CCFF"/>
                    </a:solidFill>
                  </a:tcPr>
                </a:tc>
              </a:tr>
              <a:tr h="418357">
                <a:tc rowSpan="2">
                  <a:txBody>
                    <a:bodyPr/>
                    <a:lstStyle/>
                    <a:p>
                      <a:pPr algn="l"/>
                      <a:r>
                        <a:rPr lang="th-TH" sz="15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5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</a:t>
                      </a:r>
                      <a:r>
                        <a:rPr lang="th-TH" sz="1800" b="1" spc="-6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บังคับบำบัด</a:t>
                      </a:r>
                      <a:endParaRPr lang="th-TH" sz="1800" spc="-60" baseline="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16586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1. มาตรฐานการฟื้นฟูสมรรถภาพผู้ติด</a:t>
                      </a:r>
                      <a:r>
                        <a:rPr lang="th-TH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ยาเสพติด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แบบควบคุมตัวในระบบบังคับบำบัดตาม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พรบ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 ฟื้นฟูฯ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2545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เผยแพร่ประชาสัมพันธ์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kern="120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ก.ค. ๖๐</a:t>
                      </a:r>
                      <a:endParaRPr lang="en-US" sz="1800" b="1" kern="1200" dirty="0" smtClean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  <a:p>
                      <a:pPr algn="l"/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๒. มีข้อสั่งการและคู่มือการปฏิบัติงาน (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Standard operating Procedure : SOP)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การบำบัดฟื้นฟูผู้ป่วย</a:t>
                      </a:r>
                      <a:r>
                        <a:rPr lang="th-TH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ยาเสพติด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ในระบบบังคับบำบัด </a:t>
                      </a:r>
                      <a:r>
                        <a:rPr lang="th-TH" sz="1800" b="1" kern="120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31 พ.ค. 60</a:t>
                      </a:r>
                    </a:p>
                  </a:txBody>
                  <a:tcPr marL="68580" marR="68580" marT="34290" marB="3429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ตัวแทนหมายเลขสไลด์ 2"/>
          <p:cNvSpPr>
            <a:spLocks noGrp="1"/>
          </p:cNvSpPr>
          <p:nvPr>
            <p:ph type="sldNum" sz="quarter" idx="12"/>
          </p:nvPr>
        </p:nvSpPr>
        <p:spPr>
          <a:xfrm>
            <a:off x="7086600" y="5726907"/>
            <a:ext cx="2057400" cy="273844"/>
          </a:xfrm>
        </p:spPr>
        <p:txBody>
          <a:bodyPr/>
          <a:lstStyle/>
          <a:p>
            <a:fld id="{E1132A99-549F-4D68-AFA6-FBE4800161C1}" type="slidenum">
              <a:rPr lang="th-TH" sz="2100" b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/>
              <a:t>11</a:t>
            </a:fld>
            <a:endParaRPr lang="th-TH" sz="21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795280" y="5746836"/>
            <a:ext cx="2045749" cy="276997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กระทรวงสาธารณสุข กรกฎาคม </a:t>
            </a:r>
            <a:r>
              <a:rPr lang="en-US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2560</a:t>
            </a:r>
            <a:r>
              <a:rPr lang="th-TH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235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ตาราง 6"/>
          <p:cNvGraphicFramePr>
            <a:graphicFrameLocks noGrp="1"/>
          </p:cNvGraphicFramePr>
          <p:nvPr>
            <p:extLst/>
          </p:nvPr>
        </p:nvGraphicFramePr>
        <p:xfrm>
          <a:off x="1" y="1911022"/>
          <a:ext cx="9010651" cy="4085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769"/>
                <a:gridCol w="2358190"/>
                <a:gridCol w="4835692"/>
              </a:tblGrid>
              <a:tr h="358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solidFill>
                            <a:schemeClr val="bg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ระบบบำบัด</a:t>
                      </a:r>
                    </a:p>
                  </a:txBody>
                  <a:tcPr marL="68580" marR="68580" marT="34290" marB="34290"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โครงสร้าง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การจัดระบบ</a:t>
                      </a:r>
                      <a:endParaRPr lang="th-TH" sz="1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solidFill>
                      <a:srgbClr val="0070C0"/>
                    </a:solidFill>
                  </a:tcPr>
                </a:tc>
              </a:tr>
              <a:tr h="673959">
                <a:tc>
                  <a:txBody>
                    <a:bodyPr/>
                    <a:lstStyle/>
                    <a:p>
                      <a:pPr algn="l"/>
                      <a:r>
                        <a:rPr lang="en-US" sz="17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th-TH" sz="17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7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ต้องโทษ</a:t>
                      </a:r>
                      <a:endParaRPr lang="th-TH" sz="17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F3A3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700" b="1" i="1" u="none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๑</a:t>
                      </a:r>
                      <a:r>
                        <a:rPr lang="en-US" sz="1700" b="1" i="0" u="none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700" b="1" i="0" u="none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มีข้อสั่งการ</a:t>
                      </a:r>
                      <a:r>
                        <a:rPr lang="th-TH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700" b="1" i="0" u="none" baseline="0" dirty="0" err="1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สธ</a:t>
                      </a:r>
                      <a:r>
                        <a:rPr lang="th-TH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0228.13</a:t>
                      </a:r>
                      <a:r>
                        <a:rPr lang="th-TH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/</a:t>
                      </a:r>
                      <a:r>
                        <a:rPr lang="en-US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5309</a:t>
                      </a:r>
                      <a:r>
                        <a:rPr lang="th-TH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700" b="1" i="0" u="none" spc="-6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ลว</a:t>
                      </a:r>
                      <a:r>
                        <a:rPr lang="en-US" sz="1700" b="1" i="0" u="none" spc="-6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12 </a:t>
                      </a:r>
                      <a:r>
                        <a:rPr lang="th-TH" sz="1700" b="1" i="0" u="none" spc="-6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</a:t>
                      </a:r>
                      <a:r>
                        <a:rPr lang="en-US" sz="1700" b="1" i="0" u="none" spc="-6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700" b="1" i="0" u="none" spc="-6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</a:t>
                      </a:r>
                      <a:r>
                        <a:rPr lang="en-US" sz="1700" b="1" i="0" u="none" spc="-6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59 </a:t>
                      </a:r>
                      <a:r>
                        <a:rPr lang="th-TH" sz="1700" b="1" i="0" u="none" spc="-60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ให้สำนักงานเขตสุขภาพ </a:t>
                      </a:r>
                      <a:r>
                        <a:rPr lang="th-TH" sz="1700" b="1" i="0" u="none" baseline="0" dirty="0" err="1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และสสจ</a:t>
                      </a:r>
                      <a:r>
                        <a:rPr lang="en-US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700" b="1" i="0" u="none" baseline="0" dirty="0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กำกับติดตาม ประเมินผล มาตรฐานด้านการบำบัดฟื้นฟู</a:t>
                      </a:r>
                      <a:r>
                        <a:rPr lang="th-TH" sz="1700" b="1" i="0" u="none" baseline="0" dirty="0" err="1" smtClean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ยาเสพติด</a:t>
                      </a:r>
                      <a:endParaRPr lang="th-TH" sz="1700" b="1" i="0" u="none" dirty="0" smtClean="0">
                        <a:solidFill>
                          <a:schemeClr val="tx1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/>
                      <a:r>
                        <a:rPr lang="th-TH" sz="1700" b="1" i="0" u="none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2. มีข้อสั่งการ 0228.13/ ว354</a:t>
                      </a:r>
                    </a:p>
                    <a:p>
                      <a:pPr algn="l"/>
                      <a:r>
                        <a:rPr lang="th-TH" sz="1700" b="1" i="0" u="none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ลว. 31 พ.ค. 60 </a:t>
                      </a:r>
                    </a:p>
                    <a:p>
                      <a:pPr algn="l"/>
                      <a:r>
                        <a:rPr lang="th-TH" sz="1700" b="1" i="0" u="none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2.๑ การบำบัดฟื้นฟูผู้ป่วยยาเสพติด กระทรวงสาธารณสุข</a:t>
                      </a:r>
                    </a:p>
                    <a:p>
                      <a:pPr algn="l"/>
                      <a:r>
                        <a:rPr lang="th-TH" sz="1700" b="1" i="0" u="none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2.2 การลดอันตรายจากยาเสพติด</a:t>
                      </a:r>
                    </a:p>
                    <a:p>
                      <a:pPr algn="l"/>
                      <a:endParaRPr lang="th-TH" sz="1700" b="0" i="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๑.ร่างแนวทางบำบัดฟื้นฟูระบบต้องโทษ สำเร็จแล้ว ๙0 % </a:t>
                      </a:r>
                      <a:r>
                        <a:rPr lang="th-TH" sz="18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คาดว่า</a:t>
                      </a:r>
                      <a:r>
                        <a:rPr lang="th-TH" sz="1800" b="1" kern="120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แล้วเสร็จส.ค. ๖๐</a:t>
                      </a:r>
                      <a:endParaRPr lang="en-US" sz="1800" b="1" kern="1200" dirty="0" smtClean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5FA"/>
                    </a:solidFill>
                  </a:tcPr>
                </a:tc>
              </a:tr>
              <a:tr h="973149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u="none" kern="1200" spc="-40" baseline="0" dirty="0" smtClean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th-TH" sz="1700" b="1" u="none" kern="1200" spc="-40" baseline="0" dirty="0" smtClean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การลดอันตรายจาก</a:t>
                      </a:r>
                      <a:r>
                        <a:rPr lang="th-TH" sz="1700" b="1" u="none" kern="1200" spc="-40" baseline="0" dirty="0" err="1" smtClean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ยาเสพติด</a:t>
                      </a:r>
                      <a:r>
                        <a:rPr lang="th-TH" sz="1700" b="1" u="none" kern="1200" spc="-40" baseline="0" dirty="0" smtClean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700" b="1" u="none" kern="1200" dirty="0" smtClean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(</a:t>
                      </a:r>
                      <a:r>
                        <a:rPr lang="en-US" sz="1700" b="1" u="none" kern="1200" dirty="0" smtClean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Harm Reduction</a:t>
                      </a:r>
                      <a:r>
                        <a:rPr lang="th-TH" sz="1700" b="1" u="none" kern="1200" dirty="0" smtClean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)</a:t>
                      </a:r>
                      <a:endParaRPr lang="en-US" sz="1700" b="1" u="none" kern="1200" dirty="0" smtClean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  <a:p>
                      <a:pPr algn="l"/>
                      <a:endParaRPr lang="th-TH" sz="17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th-TH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๑</a:t>
                      </a:r>
                      <a:r>
                        <a:rPr lang="en-US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มีแนวทางการดำเนินงานการลดอันตราย</a:t>
                      </a:r>
                      <a:r>
                        <a:rPr lang="th-TH" sz="1800" b="1" kern="1200" spc="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เผยแพร่ </a:t>
                      </a:r>
                      <a:r>
                        <a:rPr lang="th-TH" sz="1800" b="1" kern="1200" spc="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ก.ค. </a:t>
                      </a:r>
                      <a:r>
                        <a:rPr lang="th-TH" sz="1800" b="1" kern="120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60</a:t>
                      </a:r>
                      <a:endParaRPr lang="en-US" sz="1800" b="1" kern="1200" dirty="0" smtClean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  <a:p>
                      <a:pPr lvl="0" algn="l"/>
                      <a:r>
                        <a:rPr lang="th-TH" sz="1800" b="1" kern="1200" spc="-7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๒</a:t>
                      </a:r>
                      <a:r>
                        <a:rPr lang="en-US" sz="1800" b="1" kern="1200" spc="-7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kern="1200" spc="-7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มีข้อสั่งการและคู่มือการปฏิบัติงาน (</a:t>
                      </a:r>
                      <a:r>
                        <a:rPr lang="en-US" sz="1800" b="1" kern="1200" spc="-7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Standard operating Procedure :</a:t>
                      </a:r>
                      <a:r>
                        <a:rPr lang="en-US" sz="1800" b="1" kern="1200" spc="-7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800" b="1" kern="1200" spc="-7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SOP)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มาตรการ ลดอันตรายจาก</a:t>
                      </a:r>
                      <a:r>
                        <a:rPr lang="th-TH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ยาเสพติด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(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Harm Reduction) </a:t>
                      </a:r>
                      <a:r>
                        <a:rPr lang="th-TH" sz="1800" b="1" kern="1200" dirty="0" smtClean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พ.ค. 60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5FA"/>
                    </a:solidFill>
                  </a:tcPr>
                </a:tc>
              </a:tr>
              <a:tr h="1469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th-TH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๑</a:t>
                      </a:r>
                      <a:r>
                        <a:rPr lang="en-US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</a:t>
                      </a:r>
                      <a:r>
                        <a:rPr lang="th-TH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มีคำสั่งคณะกรรมการ</a:t>
                      </a:r>
                      <a:r>
                        <a:rPr lang="th-TH" sz="1800" b="1" kern="1200" spc="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ศอปส.สธ. ที่ 1/2560 เรื่องแต่งตั้งคณะทำงานพัฒนาคุณภาพ/มาตรฐานการบำบัดฟื้นฟูผู้ป่วยยาเสพติด </a:t>
                      </a:r>
                      <a:r>
                        <a:rPr lang="th-TH" sz="1800" b="1" kern="1200" spc="0" baseline="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กสธ</a:t>
                      </a:r>
                      <a:r>
                        <a:rPr lang="th-TH" sz="1800" b="1" kern="1200" spc="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 </a:t>
                      </a:r>
                      <a:r>
                        <a:rPr lang="th-TH" sz="1800" b="1" kern="1200" spc="0" baseline="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ลว</a:t>
                      </a:r>
                      <a:r>
                        <a:rPr lang="th-TH" sz="1800" b="1" kern="1200" spc="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 29 พ.ค.60</a:t>
                      </a:r>
                      <a:endParaRPr lang="th-TH" sz="1800" b="1" kern="1200" spc="0" dirty="0" smtClean="0">
                        <a:solidFill>
                          <a:schemeClr val="dk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  <a:p>
                      <a:pPr algn="l"/>
                      <a:r>
                        <a:rPr lang="en-US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2.</a:t>
                      </a:r>
                      <a:r>
                        <a:rPr lang="th-TH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อยู่ระหว่างจัดทำโครงการพัฒนามาตรฐานการบำบัดฟื้นฟูผู้ป่วย</a:t>
                      </a:r>
                      <a:r>
                        <a:rPr lang="th-TH" sz="1800" b="1" kern="1200" spc="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ยาเสพติด</a:t>
                      </a:r>
                      <a:r>
                        <a:rPr lang="th-TH" sz="1800" b="1" kern="1200" spc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ในระบบสากล วงเงินประมาณ 5,305,930 บาท ภายใต้กิจกรรมทบทวนพัฒนามาตรฐาน ฝึกอบรม พัฒนาศูนย์ฯ</a:t>
                      </a:r>
                      <a:r>
                        <a:rPr lang="th-TH" sz="1800" b="1" kern="1200" spc="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ดำเนินการตามมาตรฐาน และประเมินรับรอง</a:t>
                      </a:r>
                      <a:endParaRPr lang="th-TH" sz="1800" b="1" kern="1200" spc="0" dirty="0" smtClean="0">
                        <a:solidFill>
                          <a:schemeClr val="dk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6E5FA"/>
                    </a:solidFill>
                  </a:tcPr>
                </a:tc>
              </a:tr>
              <a:tr h="1933046">
                <a:tc>
                  <a:txBody>
                    <a:bodyPr/>
                    <a:lstStyle/>
                    <a:p>
                      <a:pPr algn="thaiDist"/>
                      <a:r>
                        <a:rPr lang="th-TH" sz="17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การ</a:t>
                      </a:r>
                      <a:r>
                        <a:rPr lang="th-TH" sz="1700" b="1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พัฒนามาตรฐานการบำบัด</a:t>
                      </a:r>
                      <a:r>
                        <a:rPr lang="th-TH" sz="1700" b="1" spc="-5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ฟื้นฟูผู้ป่วยยาเสพติด  ในระบบสากล</a:t>
                      </a:r>
                      <a:endParaRPr lang="en-US" sz="1700" b="1" spc="-50" baseline="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th-TH" sz="2400" b="1" kern="1200" spc="0" dirty="0" smtClean="0">
                        <a:solidFill>
                          <a:schemeClr val="dk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6E5FA"/>
                    </a:solidFill>
                  </a:tcPr>
                </a:tc>
              </a:tr>
            </a:tbl>
          </a:graphicData>
        </a:graphic>
      </p:graphicFrame>
      <p:grpSp>
        <p:nvGrpSpPr>
          <p:cNvPr id="6" name="กลุ่ม 5"/>
          <p:cNvGrpSpPr/>
          <p:nvPr/>
        </p:nvGrpSpPr>
        <p:grpSpPr>
          <a:xfrm>
            <a:off x="0" y="857251"/>
            <a:ext cx="9144000" cy="1153741"/>
            <a:chOff x="0" y="3737"/>
            <a:chExt cx="12192000" cy="1538321"/>
          </a:xfrm>
        </p:grpSpPr>
        <p:sp>
          <p:nvSpPr>
            <p:cNvPr id="8" name="แผนผังลำดับงาน: ตัวเชื่อมไปหน้าอื่น 7"/>
            <p:cNvSpPr/>
            <p:nvPr/>
          </p:nvSpPr>
          <p:spPr>
            <a:xfrm>
              <a:off x="0" y="3737"/>
              <a:ext cx="12192000" cy="1538321"/>
            </a:xfrm>
            <a:prstGeom prst="flowChartOffpageConnector">
              <a:avLst/>
            </a:prstGeom>
            <a:solidFill>
              <a:srgbClr val="00B050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350">
                <a:solidFill>
                  <a:prstClr val="white"/>
                </a:solidFill>
              </a:endParaRPr>
            </a:p>
          </p:txBody>
        </p:sp>
        <p:sp>
          <p:nvSpPr>
            <p:cNvPr id="11" name="สี่เหลี่ยมผืนผ้ามุมมน 10"/>
            <p:cNvSpPr/>
            <p:nvPr/>
          </p:nvSpPr>
          <p:spPr>
            <a:xfrm>
              <a:off x="246293" y="282262"/>
              <a:ext cx="11699413" cy="952500"/>
            </a:xfrm>
            <a:prstGeom prst="round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000" b="1" dirty="0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ความก้าวหน้า</a:t>
              </a:r>
              <a:r>
                <a:rPr lang="th-TH" sz="3000" b="1" dirty="0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ระบบบำบัดฟื้นฟูผู้ป่วย</a:t>
              </a:r>
              <a:r>
                <a:rPr lang="th-TH" sz="3000" b="1" dirty="0" err="1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ยาเสพติด</a:t>
              </a:r>
              <a:r>
                <a:rPr lang="en-US" sz="3000" b="1" dirty="0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: </a:t>
              </a:r>
              <a:endParaRPr lang="th-TH" sz="30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  <a:p>
              <a:pPr algn="ctr"/>
              <a:r>
                <a:rPr lang="th-TH" sz="3000" b="1" dirty="0">
                  <a:solidFill>
                    <a:prstClr val="white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มาตรฐานและการกำกับมาตรฐาน</a:t>
              </a:r>
              <a:endParaRPr lang="th-TH" sz="27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endParaRPr>
            </a:p>
          </p:txBody>
        </p:sp>
        <p:pic>
          <p:nvPicPr>
            <p:cNvPr id="12" name="รูปภาพ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98549" y="144842"/>
              <a:ext cx="980203" cy="982344"/>
            </a:xfrm>
            <a:prstGeom prst="rect">
              <a:avLst/>
            </a:prstGeom>
          </p:spPr>
        </p:pic>
      </p:grpSp>
      <p:sp>
        <p:nvSpPr>
          <p:cNvPr id="2" name="ตัวแทนหมายเลขสไลด์ 1"/>
          <p:cNvSpPr>
            <a:spLocks noGrp="1"/>
          </p:cNvSpPr>
          <p:nvPr>
            <p:ph type="sldNum" sz="quarter" idx="12"/>
          </p:nvPr>
        </p:nvSpPr>
        <p:spPr>
          <a:xfrm>
            <a:off x="7086600" y="5726907"/>
            <a:ext cx="2057400" cy="273844"/>
          </a:xfrm>
        </p:spPr>
        <p:txBody>
          <a:bodyPr/>
          <a:lstStyle/>
          <a:p>
            <a:fld id="{E1132A99-549F-4D68-AFA6-FBE4800161C1}" type="slidenum">
              <a:rPr lang="th-TH" sz="2100" b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/>
              <a:t>12</a:t>
            </a:fld>
            <a:endParaRPr lang="th-TH" sz="21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795280" y="5746836"/>
            <a:ext cx="2045749" cy="276997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กระทรวงสาธารณสุข กรกฎาคม </a:t>
            </a:r>
            <a:r>
              <a:rPr lang="en-US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2560</a:t>
            </a:r>
            <a:r>
              <a:rPr lang="th-TH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494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กลุ่ม 15"/>
          <p:cNvGrpSpPr/>
          <p:nvPr/>
        </p:nvGrpSpPr>
        <p:grpSpPr>
          <a:xfrm>
            <a:off x="4443347" y="1843701"/>
            <a:ext cx="3007555" cy="4207468"/>
            <a:chOff x="7574004" y="1296242"/>
            <a:chExt cx="4010073" cy="5609957"/>
          </a:xfrm>
        </p:grpSpPr>
        <p:pic>
          <p:nvPicPr>
            <p:cNvPr id="13" name="รูปภาพ 12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3705" y="2146044"/>
              <a:ext cx="3839136" cy="47601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</p:pic>
        <p:sp>
          <p:nvSpPr>
            <p:cNvPr id="14" name="กล่องข้อความ 13"/>
            <p:cNvSpPr txBox="1"/>
            <p:nvPr/>
          </p:nvSpPr>
          <p:spPr>
            <a:xfrm>
              <a:off x="7574004" y="1296242"/>
              <a:ext cx="40100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ระบบบังคับบำบัด แบบควบคุมตัว </a:t>
              </a:r>
              <a:endPara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  <a:p>
              <a:pPr algn="ctr"/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ศูนย์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ฟื้นฟูแบบควบคุม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ตัว มี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สถาน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บริการ 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94 แห่ง</a:t>
              </a:r>
              <a:endParaRPr lang="en-US" sz="1500" dirty="0"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3965" y="932406"/>
            <a:ext cx="8248389" cy="923330"/>
          </a:xfrm>
          <a:prstGeom prst="rect">
            <a:avLst/>
          </a:prstGeom>
          <a:solidFill>
            <a:schemeClr val="accent6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700" b="1" dirty="0" err="1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สธ</a:t>
            </a:r>
            <a:r>
              <a:rPr lang="th-TH" sz="27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. กำหนด</a:t>
            </a:r>
            <a:r>
              <a:rPr lang="en-GB" sz="27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sz="27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กำกับ มาตรฐานบำบัดฟื้นฟู</a:t>
            </a:r>
            <a:r>
              <a:rPr lang="th-TH" sz="2700" b="1" dirty="0" err="1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ยาเสพติด</a:t>
            </a:r>
            <a:endParaRPr lang="th-TH" sz="2700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7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ระบบ</a:t>
            </a:r>
            <a:r>
              <a:rPr lang="th-TH" sz="27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สมัครใจ บังคับบำบัด และระบบต้องโทษ </a:t>
            </a:r>
          </a:p>
        </p:txBody>
      </p:sp>
      <p:pic>
        <p:nvPicPr>
          <p:cNvPr id="15" name="Picture 1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1810" y="2482648"/>
            <a:ext cx="1191872" cy="153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ตัวแทนหมายเลขสไลด์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3211-C117-46C0-AF54-4124EADA7A9D}" type="slidenum">
              <a:rPr lang="th-TH" sz="210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pPr/>
              <a:t>13</a:t>
            </a:fld>
            <a:endParaRPr lang="th-TH" sz="210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7128428" y="5516002"/>
            <a:ext cx="128112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สิงหาคม </a:t>
            </a:r>
            <a: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2560</a:t>
            </a:r>
            <a:b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</a:br>
            <a:r>
              <a:rPr lang="th-TH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กระทรวงสาธารณสุข</a:t>
            </a:r>
            <a:endParaRPr lang="en-US" sz="135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pSp>
        <p:nvGrpSpPr>
          <p:cNvPr id="8" name="กลุ่ม 7"/>
          <p:cNvGrpSpPr/>
          <p:nvPr/>
        </p:nvGrpSpPr>
        <p:grpSpPr>
          <a:xfrm>
            <a:off x="674834" y="1888939"/>
            <a:ext cx="3503540" cy="4107182"/>
            <a:chOff x="899778" y="1375586"/>
            <a:chExt cx="4671387" cy="5476242"/>
          </a:xfrm>
        </p:grpSpPr>
        <p:grpSp>
          <p:nvGrpSpPr>
            <p:cNvPr id="7" name="กลุ่ม 6"/>
            <p:cNvGrpSpPr/>
            <p:nvPr/>
          </p:nvGrpSpPr>
          <p:grpSpPr>
            <a:xfrm>
              <a:off x="899778" y="1375586"/>
              <a:ext cx="4671387" cy="5476242"/>
              <a:chOff x="899778" y="1375586"/>
              <a:chExt cx="4671387" cy="5476242"/>
            </a:xfrm>
          </p:grpSpPr>
          <p:grpSp>
            <p:nvGrpSpPr>
              <p:cNvPr id="6" name="กลุ่ม 5"/>
              <p:cNvGrpSpPr/>
              <p:nvPr/>
            </p:nvGrpSpPr>
            <p:grpSpPr>
              <a:xfrm>
                <a:off x="899778" y="1375586"/>
                <a:ext cx="4671387" cy="5476242"/>
                <a:chOff x="899778" y="1375586"/>
                <a:chExt cx="4671387" cy="5476242"/>
              </a:xfrm>
            </p:grpSpPr>
            <p:pic>
              <p:nvPicPr>
                <p:cNvPr id="5" name="รูปภาพ 4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620"/>
                <a:stretch/>
              </p:blipFill>
              <p:spPr>
                <a:xfrm>
                  <a:off x="899778" y="2165069"/>
                  <a:ext cx="4058955" cy="4686759"/>
                </a:xfrm>
                <a:prstGeom prst="rect">
                  <a:avLst/>
                </a:prstGeom>
              </p:spPr>
            </p:pic>
            <p:grpSp>
              <p:nvGrpSpPr>
                <p:cNvPr id="12" name="กลุ่ม 11"/>
                <p:cNvGrpSpPr/>
                <p:nvPr/>
              </p:nvGrpSpPr>
              <p:grpSpPr>
                <a:xfrm>
                  <a:off x="1300621" y="1375586"/>
                  <a:ext cx="3643551" cy="5455549"/>
                  <a:chOff x="1518454" y="794074"/>
                  <a:chExt cx="3721607" cy="5822411"/>
                </a:xfrm>
              </p:grpSpPr>
              <p:pic>
                <p:nvPicPr>
                  <p:cNvPr id="9" name="รูปภาพ 8"/>
                  <p:cNvPicPr/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7182" t="51977"/>
                  <a:stretch/>
                </p:blipFill>
                <p:spPr bwMode="auto">
                  <a:xfrm>
                    <a:off x="3083296" y="4176773"/>
                    <a:ext cx="2156765" cy="243971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</p:pic>
              <p:sp>
                <p:nvSpPr>
                  <p:cNvPr id="11" name="กล่องข้อความ 10"/>
                  <p:cNvSpPr txBox="1"/>
                  <p:nvPr/>
                </p:nvSpPr>
                <p:spPr>
                  <a:xfrm>
                    <a:off x="1518454" y="794074"/>
                    <a:ext cx="3561114" cy="7883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th-TH" sz="15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rPr>
                      <a:t>ระบบสมัครใจ ศูนย์ปรับเปลี่ยนพฤติกรรม </a:t>
                    </a:r>
                    <a:r>
                      <a:rPr lang="en-US" sz="15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rPr>
                      <a:t/>
                    </a:r>
                    <a:br>
                      <a:rPr lang="en-US" sz="15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rPr>
                    </a:br>
                    <a:r>
                      <a:rPr lang="th-TH" sz="15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rPr>
                      <a:t>มี</a:t>
                    </a:r>
                    <a:r>
                      <a:rPr lang="th-TH" sz="15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rPr>
                      <a:t>สถานบริการ </a:t>
                    </a:r>
                    <a:r>
                      <a:rPr lang="en-US" sz="15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rPr>
                      <a:t>115 </a:t>
                    </a:r>
                    <a:r>
                      <a:rPr lang="th-TH" sz="15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rPr>
                      <a:t>แห่ง</a:t>
                    </a:r>
                    <a:endParaRPr lang="en-US" sz="1500" dirty="0">
                      <a:latin typeface="TH Niramit AS" panose="02000506000000020004" pitchFamily="2" charset="-34"/>
                      <a:cs typeface="TH Niramit AS" panose="02000506000000020004" pitchFamily="2" charset="-34"/>
                    </a:endParaRPr>
                  </a:p>
                </p:txBody>
              </p:sp>
            </p:grpSp>
            <p:pic>
              <p:nvPicPr>
                <p:cNvPr id="10" name="Content Placeholder 3"/>
                <p:cNvPicPr>
                  <a:picLocks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296" t="15106" r="34896" b="6646"/>
                <a:stretch>
                  <a:fillRect/>
                </a:stretch>
              </p:blipFill>
              <p:spPr bwMode="auto">
                <a:xfrm>
                  <a:off x="3888408" y="2165070"/>
                  <a:ext cx="1682757" cy="20539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17" name="รูปภาพ 16"/>
              <p:cNvPicPr/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919" t="45756" r="41525" b="49775"/>
              <a:stretch/>
            </p:blipFill>
            <p:spPr bwMode="auto">
              <a:xfrm>
                <a:off x="3114675" y="4467225"/>
                <a:ext cx="136525" cy="2127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</p:pic>
          <p:pic>
            <p:nvPicPr>
              <p:cNvPr id="19" name="รูปภาพ 18"/>
              <p:cNvPicPr/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406" t="45679" r="44833" b="49642"/>
              <a:stretch/>
            </p:blipFill>
            <p:spPr bwMode="auto">
              <a:xfrm>
                <a:off x="2876550" y="4491112"/>
                <a:ext cx="204786" cy="1867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</p:pic>
        </p:grpSp>
        <p:pic>
          <p:nvPicPr>
            <p:cNvPr id="20" name="รูปภาพ 19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85" t="56765" r="13365" b="38833"/>
            <a:stretch/>
          </p:blipFill>
          <p:spPr bwMode="auto">
            <a:xfrm>
              <a:off x="3265379" y="4470608"/>
              <a:ext cx="1230421" cy="2072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9453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กล่องข้อความ 9"/>
          <p:cNvSpPr txBox="1"/>
          <p:nvPr/>
        </p:nvSpPr>
        <p:spPr>
          <a:xfrm>
            <a:off x="4347342" y="1832653"/>
            <a:ext cx="28713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ระบบต้องโทษ </a:t>
            </a:r>
            <a: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หน่วยงาน</a:t>
            </a:r>
            <a: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ในสังกัดกรม</a:t>
            </a:r>
            <a: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พินิจ </a:t>
            </a:r>
            <a:b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</a:br>
            <a: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และคุ้มครอง</a:t>
            </a:r>
            <a: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เด็กและเยาวชน จำนวน </a:t>
            </a:r>
            <a:r>
              <a:rPr lang="en-US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52</a:t>
            </a:r>
            <a: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15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แห่ง </a:t>
            </a:r>
            <a:endParaRPr lang="en-US" sz="15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3965" y="932406"/>
            <a:ext cx="8248389" cy="923330"/>
          </a:xfrm>
          <a:prstGeom prst="rect">
            <a:avLst/>
          </a:prstGeom>
          <a:solidFill>
            <a:schemeClr val="accent6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700" b="1" dirty="0" err="1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สธ</a:t>
            </a:r>
            <a:r>
              <a:rPr lang="th-TH" sz="27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. กำหนด</a:t>
            </a:r>
            <a:r>
              <a:rPr lang="en-GB" sz="27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/</a:t>
            </a:r>
            <a:r>
              <a:rPr lang="th-TH" sz="27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กำกับ มาตรฐานบำบัดฟื้นฟู</a:t>
            </a:r>
            <a:r>
              <a:rPr lang="th-TH" sz="2700" b="1" dirty="0" err="1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ยาเสพติด</a:t>
            </a:r>
            <a:endParaRPr lang="th-TH" sz="2700" b="1" dirty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algn="ctr"/>
            <a:r>
              <a:rPr lang="th-TH" sz="27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ระบบ</a:t>
            </a:r>
            <a:r>
              <a:rPr lang="th-TH" sz="27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สมัครใจ บังคับบำบัด และระบบต้องโทษ </a:t>
            </a:r>
          </a:p>
        </p:txBody>
      </p:sp>
      <p:sp>
        <p:nvSpPr>
          <p:cNvPr id="2" name="ตัวแทนหมายเลขสไลด์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3211-C117-46C0-AF54-4124EADA7A9D}" type="slidenum">
              <a:rPr lang="th-TH" sz="210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pPr/>
              <a:t>14</a:t>
            </a:fld>
            <a:endParaRPr lang="th-TH" sz="210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7128428" y="5516002"/>
            <a:ext cx="128112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สิงหาคม </a:t>
            </a:r>
            <a: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2560</a:t>
            </a:r>
            <a:b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</a:br>
            <a:r>
              <a:rPr lang="th-TH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กระทรวงสาธารณสุข</a:t>
            </a:r>
            <a:endParaRPr lang="en-US" sz="135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629" y="2327341"/>
            <a:ext cx="2818079" cy="3679722"/>
          </a:xfrm>
          <a:prstGeom prst="rect">
            <a:avLst/>
          </a:prstGeom>
        </p:spPr>
      </p:pic>
      <p:grpSp>
        <p:nvGrpSpPr>
          <p:cNvPr id="9" name="กลุ่ม 8"/>
          <p:cNvGrpSpPr/>
          <p:nvPr/>
        </p:nvGrpSpPr>
        <p:grpSpPr>
          <a:xfrm>
            <a:off x="998566" y="1874432"/>
            <a:ext cx="2900153" cy="4080410"/>
            <a:chOff x="1331421" y="1356243"/>
            <a:chExt cx="3866871" cy="5440546"/>
          </a:xfrm>
        </p:grpSpPr>
        <p:sp>
          <p:nvSpPr>
            <p:cNvPr id="8" name="กล่องข้อความ 7"/>
            <p:cNvSpPr txBox="1"/>
            <p:nvPr/>
          </p:nvSpPr>
          <p:spPr>
            <a:xfrm>
              <a:off x="1331421" y="1356243"/>
              <a:ext cx="3866871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ระบบต้องโทษ 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หน่วยงาน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ในสังกัดกรม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ราชทัณฑ์</a:t>
              </a:r>
              <a:b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</a:b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มี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สถานบริการ  </a:t>
              </a:r>
              <a:r>
                <a:rPr lang="en-US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116 </a:t>
              </a:r>
              <a:r>
                <a:rPr lang="th-TH" sz="1500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แห่ง</a:t>
              </a:r>
              <a:endParaRPr lang="en-US" sz="1500" b="1" dirty="0"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grpSp>
          <p:nvGrpSpPr>
            <p:cNvPr id="6" name="กลุ่ม 5"/>
            <p:cNvGrpSpPr/>
            <p:nvPr/>
          </p:nvGrpSpPr>
          <p:grpSpPr>
            <a:xfrm>
              <a:off x="1549137" y="2029748"/>
              <a:ext cx="3617843" cy="4767041"/>
              <a:chOff x="1549137" y="2029748"/>
              <a:chExt cx="3617843" cy="4767041"/>
            </a:xfrm>
          </p:grpSpPr>
          <p:pic>
            <p:nvPicPr>
              <p:cNvPr id="4" name="รูปภาพ 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70" t="7060" r="11871" b="2029"/>
              <a:stretch/>
            </p:blipFill>
            <p:spPr>
              <a:xfrm>
                <a:off x="1549137" y="2029748"/>
                <a:ext cx="3617843" cy="4767041"/>
              </a:xfrm>
              <a:prstGeom prst="rect">
                <a:avLst/>
              </a:prstGeom>
            </p:spPr>
          </p:pic>
          <p:pic>
            <p:nvPicPr>
              <p:cNvPr id="12" name="รูปภาพ 11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588" t="59081" r="31194" b="17794"/>
              <a:stretch/>
            </p:blipFill>
            <p:spPr>
              <a:xfrm>
                <a:off x="3134771" y="4764788"/>
                <a:ext cx="1924614" cy="195669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0555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" y="850478"/>
            <a:ext cx="9153000" cy="792000"/>
          </a:xfrm>
          <a:prstGeom prst="roundRect">
            <a:avLst>
              <a:gd name="adj" fmla="val 0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/>
            </a:r>
            <a:br>
              <a:rPr lang="th-TH" sz="32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</a:br>
            <a:r>
              <a:rPr lang="th-TH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ดำเนินงาน</a:t>
            </a:r>
            <a:r>
              <a:rPr lang="th-TH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ลดอันตรายจาก</a:t>
            </a:r>
            <a:r>
              <a:rPr lang="th-TH" sz="2100" b="1" dirty="0" err="1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ยาเสพติด</a:t>
            </a:r>
            <a:r>
              <a:rPr lang="th-TH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en-US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Harm Reduction</a:t>
            </a:r>
            <a:r>
              <a:rPr lang="th-TH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) ตามแนวทางและ </a:t>
            </a:r>
            <a:r>
              <a:rPr lang="en-GB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SOP.</a:t>
            </a:r>
            <a:r>
              <a:rPr lang="th-TH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/>
            </a:r>
            <a:br>
              <a:rPr lang="th-TH" sz="2100" b="1" dirty="0">
                <a:solidFill>
                  <a:schemeClr val="bg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</a:br>
            <a:endParaRPr lang="th-TH" sz="2800" dirty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772" y="1700044"/>
            <a:ext cx="2606278" cy="3057390"/>
          </a:xfrm>
        </p:spPr>
      </p:pic>
      <p:cxnSp>
        <p:nvCxnSpPr>
          <p:cNvPr id="6" name="Elbow Connector 5"/>
          <p:cNvCxnSpPr>
            <a:stCxn id="41" idx="3"/>
          </p:cNvCxnSpPr>
          <p:nvPr/>
        </p:nvCxnSpPr>
        <p:spPr>
          <a:xfrm>
            <a:off x="1289439" y="1874316"/>
            <a:ext cx="576251" cy="36277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flipV="1">
            <a:off x="1733971" y="3115582"/>
            <a:ext cx="620727" cy="5760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/>
          <p:nvPr/>
        </p:nvCxnSpPr>
        <p:spPr>
          <a:xfrm rot="10800000" flipV="1">
            <a:off x="4434524" y="2174840"/>
            <a:ext cx="639042" cy="4383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/>
          <p:nvPr/>
        </p:nvCxnSpPr>
        <p:spPr>
          <a:xfrm rot="10800000">
            <a:off x="3520480" y="3032364"/>
            <a:ext cx="1233566" cy="35137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1985419" y="4479343"/>
            <a:ext cx="924075" cy="21128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364976" y="1665695"/>
            <a:ext cx="924463" cy="417241"/>
          </a:xfrm>
          <a:prstGeom prst="rect">
            <a:avLst/>
          </a:prstGeom>
          <a:solidFill>
            <a:srgbClr val="00B0F0"/>
          </a:solidFill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77925" tIns="38963" rIns="77925" bIns="38963" anchor="ctr">
            <a:spAutoFit/>
          </a:bodyPr>
          <a:lstStyle/>
          <a:p>
            <a:pPr algn="ctr" defTabSz="292212"/>
            <a: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ภาคเหนือ 7 จังหวัด</a:t>
            </a:r>
            <a:endParaRPr lang="en-US" sz="1100" b="1" dirty="0">
              <a:ln w="0"/>
              <a:solidFill>
                <a:srgbClr val="FFFFFF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6389" y="2573757"/>
            <a:ext cx="1044000" cy="247964"/>
          </a:xfrm>
          <a:prstGeom prst="rect">
            <a:avLst/>
          </a:prstGeom>
          <a:solidFill>
            <a:srgbClr val="008000"/>
          </a:solidFill>
        </p:spPr>
        <p:txBody>
          <a:bodyPr wrap="square" lIns="77925" tIns="38963" rIns="77925" bIns="38963" anchor="ctr">
            <a:spAutoFit/>
          </a:bodyPr>
          <a:lstStyle/>
          <a:p>
            <a:pPr algn="ctr" defTabSz="292212"/>
            <a: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ภาคกลาง 9 จังหวัด</a:t>
            </a:r>
            <a:endParaRPr lang="en-US" sz="1100" b="1" dirty="0">
              <a:ln w="0"/>
              <a:solidFill>
                <a:srgbClr val="FFFFFF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48762" y="3678732"/>
            <a:ext cx="924463" cy="417241"/>
          </a:xfrm>
          <a:prstGeom prst="rect">
            <a:avLst/>
          </a:prstGeom>
          <a:solidFill>
            <a:schemeClr val="accent3">
              <a:lumMod val="50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77925" tIns="38963" rIns="77925" bIns="38963" anchor="ctr">
            <a:spAutoFit/>
          </a:bodyPr>
          <a:lstStyle/>
          <a:p>
            <a:pPr algn="ctr" defTabSz="292212"/>
            <a: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ภาคตะวันตก </a:t>
            </a:r>
            <a:b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</a:br>
            <a: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2 จังหวัด </a:t>
            </a:r>
            <a:endParaRPr lang="en-US" sz="1100" b="1" dirty="0">
              <a:ln w="0"/>
              <a:solidFill>
                <a:srgbClr val="FFFFFF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050682" y="4386183"/>
            <a:ext cx="924463" cy="247964"/>
          </a:xfrm>
          <a:prstGeom prst="rect">
            <a:avLst/>
          </a:prstGeom>
          <a:solidFill>
            <a:srgbClr val="FFFF00"/>
          </a:solidFill>
        </p:spPr>
        <p:txBody>
          <a:bodyPr wrap="square" lIns="77925" tIns="38963" rIns="77925" bIns="38963" anchor="ctr">
            <a:spAutoFit/>
          </a:bodyPr>
          <a:lstStyle/>
          <a:p>
            <a:pPr algn="ctr" defTabSz="292212"/>
            <a:r>
              <a:rPr lang="th-TH" sz="1100" b="1" dirty="0">
                <a:ln w="0"/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ภาคใต้ 9 จังหวัด</a:t>
            </a:r>
            <a:endParaRPr lang="en-US" sz="1100" b="1" dirty="0">
              <a:ln w="0"/>
              <a:solidFill>
                <a:prstClr val="black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85759" y="3229726"/>
            <a:ext cx="924463" cy="417241"/>
          </a:xfrm>
          <a:prstGeom prst="rect">
            <a:avLst/>
          </a:prstGeom>
          <a:solidFill>
            <a:srgbClr val="8E7060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77925" tIns="38963" rIns="77925" bIns="38963">
            <a:spAutoFit/>
          </a:bodyPr>
          <a:lstStyle/>
          <a:p>
            <a:pPr algn="ctr" defTabSz="292212"/>
            <a: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ภาคตะวันออก </a:t>
            </a:r>
            <a:b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</a:br>
            <a: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1 จังหวัด</a:t>
            </a:r>
            <a:endParaRPr lang="en-US" sz="1100" b="1" dirty="0">
              <a:ln w="0"/>
              <a:solidFill>
                <a:srgbClr val="FFFFFF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956617" y="2026689"/>
            <a:ext cx="1224000" cy="417241"/>
          </a:xfrm>
          <a:prstGeom prst="rect">
            <a:avLst/>
          </a:prstGeom>
          <a:solidFill>
            <a:srgbClr val="EA1E6C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77925" tIns="38963" rIns="77925" bIns="38963">
            <a:spAutoFit/>
          </a:bodyPr>
          <a:lstStyle/>
          <a:p>
            <a:pPr algn="ctr" defTabSz="292212"/>
            <a: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ภาคตะวันออกเฉียงเหนือ </a:t>
            </a:r>
            <a:b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</a:br>
            <a:r>
              <a:rPr lang="th-TH" sz="1100" b="1" dirty="0">
                <a:ln w="0"/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9 จังหวัด</a:t>
            </a:r>
            <a:endParaRPr lang="en-US" sz="1100" b="1" dirty="0">
              <a:ln w="0"/>
              <a:solidFill>
                <a:srgbClr val="FFFFFF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3" name="Pentagon 2"/>
          <p:cNvSpPr/>
          <p:nvPr/>
        </p:nvSpPr>
        <p:spPr>
          <a:xfrm>
            <a:off x="364976" y="2052161"/>
            <a:ext cx="1119582" cy="364901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 defTabSz="292212"/>
            <a:r>
              <a:rPr lang="th-TH" sz="11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จังหวัดใหม่  1 จังหวัด</a:t>
            </a:r>
            <a:r>
              <a:rPr lang="en-US" sz="11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: </a:t>
            </a:r>
            <a:r>
              <a:rPr lang="th-TH" sz="11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น่าน</a:t>
            </a:r>
          </a:p>
        </p:txBody>
      </p:sp>
      <p:sp>
        <p:nvSpPr>
          <p:cNvPr id="19" name="Pentagon 18"/>
          <p:cNvSpPr/>
          <p:nvPr/>
        </p:nvSpPr>
        <p:spPr>
          <a:xfrm>
            <a:off x="142135" y="2859543"/>
            <a:ext cx="1508858" cy="720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 defTabSz="292212"/>
            <a:r>
              <a:rPr lang="th-TH" sz="11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จังหวัดใหม่  5 จังหวัด</a:t>
            </a:r>
            <a:r>
              <a:rPr lang="en-US" sz="11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: </a:t>
            </a:r>
            <a:r>
              <a:rPr lang="th-TH" sz="11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สุโขทัย ชัยนาท พระนครศรีอยุธยา สมุทรสงคราม เพชรบูรณ์</a:t>
            </a:r>
          </a:p>
        </p:txBody>
      </p:sp>
      <p:sp>
        <p:nvSpPr>
          <p:cNvPr id="21" name="Pentagon 20"/>
          <p:cNvSpPr/>
          <p:nvPr/>
        </p:nvSpPr>
        <p:spPr>
          <a:xfrm>
            <a:off x="4696033" y="3616712"/>
            <a:ext cx="1119582" cy="30501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 defTabSz="292212"/>
            <a:r>
              <a:rPr lang="th-TH" sz="1100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พื้นที่ดำเนินการใหม่</a:t>
            </a:r>
          </a:p>
        </p:txBody>
      </p:sp>
      <p:sp>
        <p:nvSpPr>
          <p:cNvPr id="22" name="Pentagon 21"/>
          <p:cNvSpPr/>
          <p:nvPr/>
        </p:nvSpPr>
        <p:spPr>
          <a:xfrm>
            <a:off x="4964834" y="2431467"/>
            <a:ext cx="1119582" cy="30501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 defTabSz="292212"/>
            <a:r>
              <a:rPr lang="th-TH" sz="1100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พื้นที่ดำเนินการใหม่</a:t>
            </a:r>
          </a:p>
        </p:txBody>
      </p:sp>
      <p:sp>
        <p:nvSpPr>
          <p:cNvPr id="23" name="Pentagon 22"/>
          <p:cNvSpPr/>
          <p:nvPr/>
        </p:nvSpPr>
        <p:spPr>
          <a:xfrm>
            <a:off x="842816" y="4055693"/>
            <a:ext cx="1119582" cy="25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 defTabSz="292212"/>
            <a:r>
              <a:rPr lang="th-TH" sz="11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พื้นที่ดำเนินการใหม่</a:t>
            </a:r>
          </a:p>
        </p:txBody>
      </p:sp>
      <p:sp>
        <p:nvSpPr>
          <p:cNvPr id="24" name="Pentagon 23"/>
          <p:cNvSpPr/>
          <p:nvPr/>
        </p:nvSpPr>
        <p:spPr>
          <a:xfrm>
            <a:off x="1060957" y="4597239"/>
            <a:ext cx="1260000" cy="30501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 defTabSz="292212"/>
            <a:r>
              <a:rPr lang="th-TH" sz="11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ไม่มีพื้นที่ดำเนินการใหม่</a:t>
            </a:r>
          </a:p>
        </p:txBody>
      </p:sp>
      <p:pic>
        <p:nvPicPr>
          <p:cNvPr id="28" name="Picture 2" descr="https://upload.wikimedia.org/wikipedia/commons/f/f9/%E0%B8%95%E0%B8%A3%E0%B8%B2%E0%B8%81%E0%B8%A3%E0%B8%B0%E0%B8%97%E0%B8%A3%E0%B8%A7%E0%B8%87%E0%B8%AA%E0%B8%B2%E0%B8%98%E0%B8%B2%E0%B8%A3%E0%B8%93%E0%B8%AA%E0%B8%B8%E0%B8%82%E0%B9%83%E0%B8%AB%E0%B8%A1%E0%B9%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828" y="862366"/>
            <a:ext cx="928442" cy="7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8" t="15669" r="34572" b="11796"/>
          <a:stretch/>
        </p:blipFill>
        <p:spPr bwMode="auto">
          <a:xfrm>
            <a:off x="6298058" y="1776548"/>
            <a:ext cx="2732928" cy="3063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ตัวเชื่อมต่อตรง 10"/>
          <p:cNvCxnSpPr/>
          <p:nvPr/>
        </p:nvCxnSpPr>
        <p:spPr>
          <a:xfrm>
            <a:off x="-1" y="4974170"/>
            <a:ext cx="9144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ตัวเชื่อมต่อหักมุม 12"/>
          <p:cNvCxnSpPr>
            <a:stCxn id="42" idx="3"/>
          </p:cNvCxnSpPr>
          <p:nvPr/>
        </p:nvCxnSpPr>
        <p:spPr>
          <a:xfrm>
            <a:off x="1190389" y="2697739"/>
            <a:ext cx="1429524" cy="2520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3923" y="5090203"/>
            <a:ext cx="2664000" cy="738664"/>
          </a:xfrm>
          <a:prstGeom prst="rect">
            <a:avLst/>
          </a:prstGeom>
          <a:solidFill>
            <a:srgbClr val="34164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779233"/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คำสั่ง </a:t>
            </a:r>
            <a:r>
              <a:rPr lang="th-TH" sz="1400" b="1" dirty="0" err="1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ศอ.ปส</a:t>
            </a:r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.ชาติ ที่ ๒/๒๕๖๐ </a:t>
            </a:r>
          </a:p>
          <a:p>
            <a:pPr defTabSz="779233"/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เรื่อง แนวทางการดำเนินงานลดอันตรายจาก</a:t>
            </a:r>
            <a:r>
              <a:rPr lang="th-TH" sz="1400" b="1" dirty="0" err="1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ยาเสพติด</a:t>
            </a:r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 (</a:t>
            </a:r>
            <a:r>
              <a:rPr lang="en-US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Harm reduction)</a:t>
            </a:r>
            <a:endParaRPr lang="th-TH" sz="1400" b="1" dirty="0">
              <a:solidFill>
                <a:srgbClr val="FFFFFF"/>
              </a:solidFill>
              <a:latin typeface="TH NiramitIT๙" pitchFamily="2" charset="-34"/>
              <a:cs typeface="TH NiramitIT๙" pitchFamily="2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10907" y="5059380"/>
            <a:ext cx="3096000" cy="954107"/>
          </a:xfrm>
          <a:prstGeom prst="rect">
            <a:avLst/>
          </a:prstGeom>
          <a:solidFill>
            <a:srgbClr val="05891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779233"/>
            <a:r>
              <a:rPr lang="th-TH" sz="1400" b="1" spc="-40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หนังสือ </a:t>
            </a:r>
            <a:r>
              <a:rPr lang="th-TH" sz="1400" b="1" spc="-40" dirty="0" err="1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สธ</a:t>
            </a:r>
            <a:r>
              <a:rPr lang="th-TH" sz="1400" b="1" spc="-40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. ๐๒๒๘.๑๓/ว๓๕๕  </a:t>
            </a:r>
            <a:r>
              <a:rPr lang="th-TH" sz="1400" b="1" spc="-40" dirty="0" err="1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ลว</a:t>
            </a:r>
            <a:r>
              <a:rPr lang="th-TH" sz="1400" b="1" spc="-40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. ๓๑ พฤษภาคม ๒๕๖๐</a:t>
            </a:r>
          </a:p>
          <a:p>
            <a:pPr defTabSz="779233"/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เรื่อง  ข้อสั่งการการดำเนินงานด้านการบำบัดฟื้นฟูและ           ลดอันตรายจากการใช้</a:t>
            </a:r>
            <a:r>
              <a:rPr lang="th-TH" sz="1400" b="1" dirty="0" err="1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ยาเสพติด</a:t>
            </a:r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 กระทรวงสาธารณสุข </a:t>
            </a:r>
          </a:p>
          <a:p>
            <a:pPr defTabSz="779233"/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ปีงบประมาณ ๒๕๖๐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780751" y="5106980"/>
            <a:ext cx="3168000" cy="738664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779233"/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คำสั่ง </a:t>
            </a:r>
            <a:r>
              <a:rPr lang="th-TH" sz="1400" b="1" dirty="0" err="1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ศอ.ปส</a:t>
            </a:r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.ชาติ ที่ ๓/๒๕๖๐ </a:t>
            </a:r>
          </a:p>
          <a:p>
            <a:pPr defTabSz="779233"/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เรื่อง คณะอนุกรรมการพัฒนานโยบายและมาตรการด้านการลดอันตรายจาก</a:t>
            </a:r>
            <a:r>
              <a:rPr lang="th-TH" sz="1400" b="1" dirty="0" err="1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ยาเสพติด</a:t>
            </a:r>
            <a:r>
              <a:rPr lang="th-TH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 (</a:t>
            </a:r>
            <a:r>
              <a:rPr lang="en-US" sz="1400" b="1" dirty="0">
                <a:solidFill>
                  <a:srgbClr val="FFFFFF"/>
                </a:solidFill>
                <a:latin typeface="TH NiramitIT๙" pitchFamily="2" charset="-34"/>
                <a:cs typeface="TH NiramitIT๙" pitchFamily="2" charset="-34"/>
              </a:rPr>
              <a:t>Harm reduction) 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idx="12"/>
          </p:nvPr>
        </p:nvSpPr>
        <p:spPr>
          <a:xfrm>
            <a:off x="6457950" y="5730025"/>
            <a:ext cx="2057400" cy="273843"/>
          </a:xfrm>
        </p:spPr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sz="2100">
                <a:latin typeface="TH Niramit AS" panose="02000506000000020004" pitchFamily="2" charset="-34"/>
                <a:ea typeface="Calibri"/>
                <a:cs typeface="TH Niramit AS" panose="02000506000000020004" pitchFamily="2" charset="-34"/>
                <a:sym typeface="Calibri"/>
              </a:rPr>
              <a:pPr algn="r">
                <a:buSzPct val="25000"/>
              </a:pPr>
              <a:t>15</a:t>
            </a:fld>
            <a:endParaRPr lang="en-US" sz="2100" dirty="0">
              <a:latin typeface="TH Niramit AS" panose="02000506000000020004" pitchFamily="2" charset="-34"/>
              <a:ea typeface="Calibri"/>
              <a:cs typeface="TH Niramit AS" panose="02000506000000020004" pitchFamily="2" charset="-34"/>
              <a:sym typeface="Calibri"/>
            </a:endParaRPr>
          </a:p>
        </p:txBody>
      </p:sp>
      <p:sp>
        <p:nvSpPr>
          <p:cNvPr id="29" name="กล่องข้อความ 28"/>
          <p:cNvSpPr txBox="1"/>
          <p:nvPr/>
        </p:nvSpPr>
        <p:spPr>
          <a:xfrm>
            <a:off x="7534221" y="5677585"/>
            <a:ext cx="86113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82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สิงหาคม </a:t>
            </a:r>
            <a:r>
              <a:rPr lang="en-US" sz="82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2560</a:t>
            </a:r>
            <a:br>
              <a:rPr lang="en-US" sz="82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</a:br>
            <a:r>
              <a:rPr lang="th-TH" sz="82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กระทรวงสาธารณสุข</a:t>
            </a:r>
            <a:endParaRPr lang="en-US" sz="82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057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337" y="1141864"/>
            <a:ext cx="7858125" cy="718497"/>
          </a:xfr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th-TH" dirty="0">
                <a:solidFill>
                  <a:srgbClr val="FFFF00"/>
                </a:solidFill>
              </a:rPr>
              <a:t/>
            </a:r>
            <a:br>
              <a:rPr lang="th-TH" dirty="0">
                <a:solidFill>
                  <a:srgbClr val="FFFF00"/>
                </a:solidFill>
              </a:rPr>
            </a:br>
            <a:r>
              <a:rPr lang="th-TH" sz="3675" b="1" dirty="0">
                <a:solidFill>
                  <a:srgbClr val="FFFF00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ความคืบหน้าความ</a:t>
            </a:r>
            <a:r>
              <a:rPr lang="th-TH" sz="3675" b="1" dirty="0">
                <a:solidFill>
                  <a:srgbClr val="FFFF00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พร้อมบุคลากรด้าน</a:t>
            </a:r>
            <a:r>
              <a:rPr lang="th-TH" sz="3675" b="1" dirty="0" err="1">
                <a:solidFill>
                  <a:srgbClr val="FFFF00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ยาเสพติด</a:t>
            </a:r>
            <a:r>
              <a:rPr lang="th-TH" sz="3675" b="1" dirty="0">
                <a:solidFill>
                  <a:srgbClr val="FFFF00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/>
            </a:r>
            <a:br>
              <a:rPr lang="th-TH" sz="3675" b="1" dirty="0">
                <a:solidFill>
                  <a:srgbClr val="FFFF00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</a:br>
            <a:endParaRPr lang="en-US" sz="3675" b="1" dirty="0">
              <a:solidFill>
                <a:srgbClr val="FFFF00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0087820"/>
              </p:ext>
            </p:extLst>
          </p:nvPr>
        </p:nvGraphicFramePr>
        <p:xfrm>
          <a:off x="907234" y="2143116"/>
          <a:ext cx="3161132" cy="3750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013503"/>
              </p:ext>
            </p:extLst>
          </p:nvPr>
        </p:nvGraphicFramePr>
        <p:xfrm>
          <a:off x="4269491" y="2143116"/>
          <a:ext cx="3107553" cy="3696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82655" y="5535195"/>
            <a:ext cx="2053767" cy="323165"/>
          </a:xfrm>
          <a:prstGeom prst="rect">
            <a:avLst/>
          </a:prstGeom>
          <a:solidFill>
            <a:srgbClr val="7030A0"/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แผนอบรมในปีงบประมาณ </a:t>
            </a:r>
            <a:r>
              <a:rPr lang="en-US" sz="1500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2561</a:t>
            </a:r>
            <a:r>
              <a:rPr lang="th-TH" sz="1500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endParaRPr lang="th-TH" sz="1500" dirty="0">
              <a:solidFill>
                <a:prstClr val="white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9702" y="5535193"/>
            <a:ext cx="1664494" cy="507831"/>
          </a:xfrm>
          <a:prstGeom prst="rect">
            <a:avLst/>
          </a:prstGeom>
          <a:solidFill>
            <a:srgbClr val="00B050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th-TH" sz="1350" dirty="0">
                <a:solidFill>
                  <a:prstClr val="white"/>
                </a:solidFill>
              </a:rPr>
              <a:t>อบรม</a:t>
            </a:r>
            <a:r>
              <a:rPr lang="en-US" sz="1350" dirty="0">
                <a:solidFill>
                  <a:prstClr val="white"/>
                </a:solidFill>
              </a:rPr>
              <a:t> </a:t>
            </a:r>
            <a:r>
              <a:rPr lang="en-US" sz="1350" dirty="0">
                <a:solidFill>
                  <a:prstClr val="white"/>
                </a:solidFill>
              </a:rPr>
              <a:t>1,010 </a:t>
            </a:r>
            <a:r>
              <a:rPr lang="th-TH" sz="1350" dirty="0">
                <a:solidFill>
                  <a:prstClr val="white"/>
                </a:solidFill>
              </a:rPr>
              <a:t>คน </a:t>
            </a:r>
            <a:r>
              <a:rPr lang="th-TH" sz="1350" dirty="0" err="1">
                <a:solidFill>
                  <a:prstClr val="white"/>
                </a:solidFill>
              </a:rPr>
              <a:t>สค</a:t>
            </a:r>
            <a:r>
              <a:rPr lang="th-TH" sz="1350" dirty="0">
                <a:solidFill>
                  <a:prstClr val="white"/>
                </a:solidFill>
              </a:rPr>
              <a:t>.</a:t>
            </a:r>
            <a:r>
              <a:rPr lang="en-GB" sz="1350" dirty="0">
                <a:solidFill>
                  <a:prstClr val="white"/>
                </a:solidFill>
              </a:rPr>
              <a:t>-</a:t>
            </a:r>
            <a:r>
              <a:rPr lang="th-TH" sz="1350" dirty="0" err="1">
                <a:solidFill>
                  <a:prstClr val="white"/>
                </a:solidFill>
              </a:rPr>
              <a:t>กย</a:t>
            </a:r>
            <a:r>
              <a:rPr lang="th-TH" sz="1350" dirty="0">
                <a:solidFill>
                  <a:prstClr val="white"/>
                </a:solidFill>
              </a:rPr>
              <a:t>. </a:t>
            </a:r>
            <a:r>
              <a:rPr lang="en-US" sz="1350" dirty="0">
                <a:solidFill>
                  <a:prstClr val="white"/>
                </a:solidFill>
              </a:rPr>
              <a:t>60</a:t>
            </a:r>
            <a:r>
              <a:rPr lang="th-TH" sz="1350" dirty="0">
                <a:solidFill>
                  <a:prstClr val="black"/>
                </a:solidFill>
              </a:rPr>
              <a:t> </a:t>
            </a:r>
            <a:endParaRPr lang="th-TH" sz="135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5309" y="2536568"/>
            <a:ext cx="51809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100" dirty="0">
                <a:solidFill>
                  <a:prstClr val="black"/>
                </a:solidFill>
              </a:rPr>
              <a:t>เขต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18127" y="2536568"/>
            <a:ext cx="69602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100" dirty="0">
                <a:solidFill>
                  <a:prstClr val="black"/>
                </a:solidFill>
              </a:rPr>
              <a:t>จังหวัด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5510" y="2027074"/>
            <a:ext cx="1105111" cy="1131079"/>
          </a:xfrm>
          <a:prstGeom prst="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Concept </a:t>
            </a:r>
          </a:p>
          <a:p>
            <a:r>
              <a:rPr lang="en-GB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-</a:t>
            </a:r>
            <a:r>
              <a:rPr lang="th-TH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</a:t>
            </a:r>
            <a:r>
              <a:rPr lang="th-TH" dirty="0">
                <a:solidFill>
                  <a:prstClr val="black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en-GB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Attitude </a:t>
            </a:r>
          </a:p>
          <a:p>
            <a:pPr marL="214313" indent="-214313">
              <a:buFontTx/>
              <a:buChar char="-"/>
            </a:pPr>
            <a:r>
              <a:rPr lang="en-GB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Knowledg</a:t>
            </a:r>
            <a:r>
              <a:rPr lang="en-GB" sz="1350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e</a:t>
            </a:r>
          </a:p>
          <a:p>
            <a:pPr marL="214313" indent="-214313">
              <a:buFontTx/>
              <a:buChar char="-"/>
            </a:pPr>
            <a:r>
              <a:rPr lang="en-GB" sz="1350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Skill</a:t>
            </a:r>
            <a:endParaRPr lang="th-TH" sz="1350" dirty="0">
              <a:solidFill>
                <a:prstClr val="white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5542614" y="5535194"/>
            <a:ext cx="1883849" cy="323165"/>
          </a:xfrm>
          <a:prstGeom prst="rect">
            <a:avLst/>
          </a:prstGeom>
          <a:solidFill>
            <a:srgbClr val="7030A0"/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1500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แผนอบรมปีงบประมาณ </a:t>
            </a:r>
            <a:r>
              <a:rPr lang="en-US" sz="1350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2561</a:t>
            </a:r>
            <a:r>
              <a:rPr lang="th-TH" sz="1350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endParaRPr lang="th-TH" sz="1350" dirty="0">
              <a:solidFill>
                <a:prstClr val="white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>
          <a:xfrm>
            <a:off x="6844638" y="5535194"/>
            <a:ext cx="2057400" cy="273844"/>
          </a:xfrm>
        </p:spPr>
        <p:txBody>
          <a:bodyPr/>
          <a:lstStyle/>
          <a:p>
            <a:fld id="{E1132A99-549F-4D68-AFA6-FBE4800161C1}" type="slidenum">
              <a:rPr lang="th-TH" sz="210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pPr/>
              <a:t>16</a:t>
            </a:fld>
            <a:endParaRPr lang="th-TH" sz="2100" dirty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7739031" y="5451247"/>
            <a:ext cx="1406154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สิงหาคม </a:t>
            </a:r>
            <a: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2560</a:t>
            </a:r>
            <a:b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</a:br>
            <a:r>
              <a:rPr lang="th-TH" sz="1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กระทรวงสาธารณสุข</a:t>
            </a:r>
            <a:endParaRPr lang="en-US" sz="1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2279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9660" y="980080"/>
            <a:ext cx="9203660" cy="50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3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9488" y="274638"/>
            <a:ext cx="8651631" cy="1143000"/>
          </a:xfrm>
          <a:solidFill>
            <a:srgbClr val="7331A5"/>
          </a:solidFill>
        </p:spPr>
        <p:txBody>
          <a:bodyPr>
            <a:normAutofit/>
          </a:bodyPr>
          <a:lstStyle/>
          <a:p>
            <a:pPr algn="ctr"/>
            <a:r>
              <a:rPr lang="th-TH" sz="3200" dirty="0">
                <a:solidFill>
                  <a:schemeClr val="bg1"/>
                </a:solidFill>
              </a:rPr>
              <a:t>งบประมาณ</a:t>
            </a:r>
            <a:r>
              <a:rPr lang="th-TH" sz="3200" dirty="0" smtClean="0">
                <a:solidFill>
                  <a:schemeClr val="bg1"/>
                </a:solidFill>
              </a:rPr>
              <a:t>การ</a:t>
            </a:r>
            <a:r>
              <a:rPr lang="en-US" sz="3200" dirty="0" smtClean="0">
                <a:solidFill>
                  <a:schemeClr val="bg1"/>
                </a:solidFill>
              </a:rPr>
              <a:t>:</a:t>
            </a:r>
            <a:r>
              <a:rPr lang="th-TH" sz="3200" dirty="0">
                <a:solidFill>
                  <a:schemeClr val="bg1"/>
                </a:solidFill>
              </a:rPr>
              <a:t>แผน</a:t>
            </a:r>
            <a:r>
              <a:rPr lang="th-TH" sz="3200" dirty="0" err="1">
                <a:solidFill>
                  <a:schemeClr val="bg1"/>
                </a:solidFill>
              </a:rPr>
              <a:t>บูรณา</a:t>
            </a:r>
            <a:r>
              <a:rPr lang="th-TH" sz="3200" dirty="0">
                <a:solidFill>
                  <a:schemeClr val="bg1"/>
                </a:solidFill>
              </a:rPr>
              <a:t>การป้องกัน ปราบปราม และบำบัดรักษาผู้ติด</a:t>
            </a:r>
            <a:r>
              <a:rPr lang="th-TH" sz="3200" dirty="0" err="1">
                <a:solidFill>
                  <a:schemeClr val="bg1"/>
                </a:solidFill>
              </a:rPr>
              <a:t>ยาเสพติด</a:t>
            </a:r>
            <a:r>
              <a:rPr lang="th-TH" sz="3200" dirty="0">
                <a:solidFill>
                  <a:schemeClr val="bg1"/>
                </a:solidFill>
              </a:rPr>
              <a:t> ปีงบประมาณ 2561 สำนักงานปลัดกระทรวงสาธารณสุข</a:t>
            </a:r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52707035"/>
              </p:ext>
            </p:extLst>
          </p:nvPr>
        </p:nvGraphicFramePr>
        <p:xfrm>
          <a:off x="142543" y="1480891"/>
          <a:ext cx="8890782" cy="5242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065"/>
                <a:gridCol w="3383326"/>
                <a:gridCol w="2039816"/>
                <a:gridCol w="2405575"/>
              </a:tblGrid>
              <a:tr h="547149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ลำดับ</a:t>
                      </a:r>
                      <a:endParaRPr lang="th-TH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รายการ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จำนวนงบประมาณ</a:t>
                      </a:r>
                      <a:endParaRPr lang="th-TH" sz="3200" dirty="0"/>
                    </a:p>
                  </a:txBody>
                  <a:tcPr/>
                </a:tc>
              </a:tr>
              <a:tr h="547149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1</a:t>
                      </a:r>
                      <a:endParaRPr lang="th-TH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h-TH" sz="3200" dirty="0" smtClean="0"/>
                        <a:t>ค่าใช้จ่ายในการบำบัดฟื้นฟูป่วย</a:t>
                      </a:r>
                      <a:r>
                        <a:rPr lang="th-TH" sz="3200" dirty="0" err="1" smtClean="0"/>
                        <a:t>ยาเสพติด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200" dirty="0" smtClean="0"/>
                        <a:t>273,000,000</a:t>
                      </a:r>
                      <a:endParaRPr lang="th-TH" sz="3200" dirty="0"/>
                    </a:p>
                  </a:txBody>
                  <a:tcPr/>
                </a:tc>
              </a:tr>
              <a:tr h="547149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2</a:t>
                      </a:r>
                      <a:endParaRPr lang="th-TH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h-TH" sz="3200" dirty="0" smtClean="0"/>
                        <a:t>ค่าใช้จ่ายในการลดอันตรายจากการใช้</a:t>
                      </a:r>
                      <a:r>
                        <a:rPr lang="th-TH" sz="3200" dirty="0" err="1" smtClean="0"/>
                        <a:t>ยาเสพติด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200" dirty="0" smtClean="0"/>
                        <a:t>60,000,000</a:t>
                      </a:r>
                      <a:endParaRPr lang="th-TH" sz="3200" dirty="0"/>
                    </a:p>
                  </a:txBody>
                  <a:tcPr/>
                </a:tc>
              </a:tr>
              <a:tr h="547149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3</a:t>
                      </a:r>
                      <a:endParaRPr lang="th-TH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h-TH" sz="3200" dirty="0" smtClean="0"/>
                        <a:t>พัฒนาข้อมูล </a:t>
                      </a:r>
                      <a:r>
                        <a:rPr lang="th-TH" sz="3200" dirty="0" err="1" smtClean="0"/>
                        <a:t>บสต.</a:t>
                      </a:r>
                      <a:r>
                        <a:rPr lang="th-TH" sz="3200" dirty="0" smtClean="0"/>
                        <a:t>(ใหม่) และการสื่อสาร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200" dirty="0" smtClean="0"/>
                        <a:t>5,400,000</a:t>
                      </a:r>
                      <a:endParaRPr lang="th-TH" sz="3200" dirty="0"/>
                    </a:p>
                  </a:txBody>
                  <a:tcPr/>
                </a:tc>
              </a:tr>
              <a:tr h="1007906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4</a:t>
                      </a:r>
                      <a:endParaRPr lang="th-TH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h-TH" sz="3200" dirty="0" smtClean="0"/>
                        <a:t>การบำบัดผู้ป่วย</a:t>
                      </a:r>
                      <a:r>
                        <a:rPr lang="th-TH" sz="3200" dirty="0" err="1" smtClean="0"/>
                        <a:t>ยาเสพติด</a:t>
                      </a:r>
                      <a:r>
                        <a:rPr lang="th-TH" sz="3200" dirty="0" smtClean="0"/>
                        <a:t> จัดมาตรฐานระบบบริการ และพัฒนาต้นแบบ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200" dirty="0" smtClean="0"/>
                        <a:t>11,030,000</a:t>
                      </a:r>
                      <a:endParaRPr lang="th-TH" sz="3200" dirty="0"/>
                    </a:p>
                  </a:txBody>
                  <a:tcPr/>
                </a:tc>
              </a:tr>
              <a:tr h="681741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5</a:t>
                      </a:r>
                      <a:endParaRPr lang="th-TH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h-TH" sz="3200" dirty="0" smtClean="0"/>
                        <a:t>ค่าใช้จ่ายในการตรวจพิสูจน์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200" dirty="0" smtClean="0"/>
                        <a:t>10,890,000</a:t>
                      </a:r>
                      <a:endParaRPr lang="th-TH" sz="3200" dirty="0"/>
                    </a:p>
                  </a:txBody>
                  <a:tcPr/>
                </a:tc>
              </a:tr>
              <a:tr h="547149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6</a:t>
                      </a:r>
                      <a:endParaRPr lang="th-TH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h-TH" sz="3200" dirty="0" smtClean="0"/>
                        <a:t>การติดตามดูแลช่วยเหลือผู้ผ่านการบำบัดฟื้นฟู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3200" dirty="0" smtClean="0"/>
                        <a:t>43,680,000</a:t>
                      </a:r>
                      <a:endParaRPr lang="th-TH" sz="3200" dirty="0"/>
                    </a:p>
                  </a:txBody>
                  <a:tcPr/>
                </a:tc>
              </a:tr>
              <a:tr h="598498">
                <a:tc gridSpan="2"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รวม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404,000,000</a:t>
                      </a:r>
                      <a:endParaRPr lang="th-TH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th-TH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สี่เหลี่ยมมุมมน 4"/>
          <p:cNvSpPr/>
          <p:nvPr/>
        </p:nvSpPr>
        <p:spPr>
          <a:xfrm>
            <a:off x="2416127" y="1209822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82880" y="274638"/>
            <a:ext cx="8778240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1 ค่าใช้จ่ายในการบำบัดฟื้นฟูป่วย</a:t>
            </a:r>
            <a:r>
              <a:rPr lang="th-TH" b="1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endParaRPr lang="th-TH" b="1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11015" y="1447799"/>
            <a:ext cx="8764173" cy="517808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h-TH" sz="3600" b="1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 </a:t>
            </a:r>
            <a:r>
              <a:rPr lang="th-TH" sz="34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1. ค่าใช้จ่ายกิจกรรมให้บริการบำบัดรักษาฟื้นฟูผู้ป่วย</a:t>
            </a:r>
            <a:r>
              <a:rPr lang="th-TH" sz="3400" b="1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 พิจารณาจัดสรรงบประมาณ  จากข้อมูลการบำบัดรักษาและฟื้นฟูผู้ติด</a:t>
            </a:r>
            <a:r>
              <a:rPr lang="th-TH" sz="3400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ของประเทศ (</a:t>
            </a:r>
            <a:r>
              <a:rPr lang="th-TH" sz="3400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บสต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) โดยเป็นค่าตอบแทนและใช้สอยวัสดุในการบำบัดรักษาฟื้นฟูผู้ป่วย</a:t>
            </a:r>
            <a:r>
              <a:rPr lang="th-TH" sz="3400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เป้าหมาย จำนวน  91</a:t>
            </a:r>
            <a:r>
              <a:rPr lang="en-US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,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000 ราย เฉลี่ยรายละ  </a:t>
            </a:r>
            <a:r>
              <a:rPr lang="en-US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3,000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บาท </a:t>
            </a:r>
            <a:endParaRPr lang="en-US" sz="3400" dirty="0" smtClean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  <a:p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	 - </a:t>
            </a:r>
            <a:r>
              <a:rPr lang="th-TH" sz="34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ผู้ป่วย</a:t>
            </a:r>
            <a:r>
              <a:rPr lang="th-TH" sz="3400" b="1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34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ระบบสมัครใจ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(แบบผู้ป่วยนอก) </a:t>
            </a:r>
          </a:p>
          <a:p>
            <a:pPr marL="0" indent="0">
              <a:buNone/>
            </a:pPr>
            <a:r>
              <a:rPr lang="th-TH" sz="34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 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           จำนวน  60</a:t>
            </a:r>
            <a:r>
              <a:rPr lang="en-US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,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000 ราย 	</a:t>
            </a:r>
          </a:p>
          <a:p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       </a:t>
            </a:r>
            <a:r>
              <a:rPr lang="th-TH" sz="34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- ผู้ป่วยระบบบังคับบำบัด แบบไม่ควบคุมตัว </a:t>
            </a:r>
          </a:p>
          <a:p>
            <a:pPr marL="0" indent="0">
              <a:buNone/>
            </a:pPr>
            <a:r>
              <a:rPr lang="th-TH" sz="3400" b="1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 </a:t>
            </a:r>
            <a:r>
              <a:rPr lang="th-TH" sz="34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           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จำนวน  </a:t>
            </a:r>
            <a:r>
              <a:rPr lang="en-US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31,</a:t>
            </a:r>
            <a:r>
              <a:rPr lang="th-TH" sz="3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000 ราย </a:t>
            </a:r>
            <a:endParaRPr lang="en-US" sz="3400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10" y="964800"/>
            <a:ext cx="8073338" cy="503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36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8812" y="0"/>
            <a:ext cx="8778240" cy="79130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2</a:t>
            </a:r>
            <a:r>
              <a:rPr lang="th-TH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.ค่าใช้จ่ายในการลดอันตรายจากการใช้</a:t>
            </a:r>
            <a:r>
              <a:rPr lang="th-TH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endParaRPr lang="th-TH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03412" y="1223682"/>
            <a:ext cx="8283388" cy="4796118"/>
          </a:xfrm>
        </p:spPr>
        <p:txBody>
          <a:bodyPr>
            <a:normAutofit/>
          </a:bodyPr>
          <a:lstStyle/>
          <a:p>
            <a:r>
              <a:rPr lang="th-TH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ผู้ป่วย</a:t>
            </a:r>
            <a:r>
              <a:rPr lang="th-TH" sz="4000" dirty="0" err="1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ที่เข้ารับการบำบัดรักษา</a:t>
            </a:r>
            <a:r>
              <a:rPr lang="th-TH" sz="40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ฟื้นฟู</a:t>
            </a:r>
            <a:r>
              <a:rPr lang="th-TH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ภายใต้</a:t>
            </a:r>
            <a:r>
              <a:rPr lang="th-TH" sz="40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มาตรการ  </a:t>
            </a:r>
            <a:r>
              <a:rPr lang="en-US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harm reduction</a:t>
            </a:r>
            <a:r>
              <a:rPr lang="th-TH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 </a:t>
            </a:r>
            <a:r>
              <a:rPr lang="th-TH" sz="40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โดยเป็นจัดสรรเพื่อใช้เป็นค่าตอบแทน</a:t>
            </a:r>
            <a:r>
              <a:rPr lang="th-TH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และใช้สอยวัสดุ </a:t>
            </a:r>
            <a:r>
              <a:rPr lang="th-TH" sz="40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ใน</a:t>
            </a:r>
            <a:r>
              <a:rPr lang="th-TH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การดูแลผู้เสพ ผู้ติด</a:t>
            </a:r>
            <a:r>
              <a:rPr lang="th-TH" sz="4000" dirty="0" err="1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   </a:t>
            </a:r>
            <a:r>
              <a:rPr lang="th-TH" sz="40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ภายใต้มาตรการ </a:t>
            </a:r>
            <a:r>
              <a:rPr lang="en-US" sz="40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</a:t>
            </a:r>
            <a:r>
              <a:rPr lang="en-US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harm </a:t>
            </a:r>
            <a:r>
              <a:rPr lang="en-US" sz="40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reduction</a:t>
            </a:r>
            <a:r>
              <a:rPr lang="th-TH" sz="40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โดยพิจารณา</a:t>
            </a:r>
            <a:r>
              <a:rPr lang="th-TH" sz="40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จัดสรรงบประมาณ จากข้อมูลระบบรายงาน 43 แฟ้ม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82880" y="837345"/>
            <a:ext cx="8778240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3.พัฒนาข้อมูล </a:t>
            </a:r>
            <a:r>
              <a:rPr lang="th-TH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บสต.</a:t>
            </a:r>
            <a:r>
              <a:rPr lang="th-TH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(ใหม่) และการสื่อสาร</a:t>
            </a:r>
            <a:endParaRPr lang="th-TH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182881" y="2812365"/>
            <a:ext cx="8806372" cy="263369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th-TH" sz="3600" dirty="0" smtClean="0"/>
              <a:t>*</a:t>
            </a:r>
            <a:r>
              <a:rPr lang="th-TH" sz="36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จัดสรรงบประมาณ ตามขนาดของจังหวัดโดยพิจารณาจาก             จำนวนสถานพยาบาลในแต่ละจังหวัด เพื่อ</a:t>
            </a:r>
            <a:r>
              <a:rPr lang="th-TH" sz="36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ใช้ในการพัฒนาและรายงานข้อมูลการบำบัดรักษาและฟื้นฟูผู้ติด</a:t>
            </a:r>
            <a:r>
              <a:rPr lang="th-TH" sz="3600" dirty="0" err="1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36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ของประเทศ (</a:t>
            </a:r>
            <a:r>
              <a:rPr lang="th-TH" sz="3600" dirty="0" err="1">
                <a:latin typeface="TH NiramitIT๙ " panose="02000506000000020004" pitchFamily="2" charset="-34"/>
                <a:cs typeface="TH NiramitIT๙ " panose="02000506000000020004" pitchFamily="2" charset="-34"/>
              </a:rPr>
              <a:t>บสต</a:t>
            </a:r>
            <a:r>
              <a:rPr lang="th-TH" sz="36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.ใหม่)</a:t>
            </a:r>
            <a:endParaRPr lang="en-US" sz="3600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  <a:p>
            <a:pPr>
              <a:buNone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-98476" y="288705"/>
            <a:ext cx="9242476" cy="73823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32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4.การบำบัดผู้ป่วย</a:t>
            </a:r>
            <a:r>
              <a:rPr lang="th-TH" sz="3200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32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จัดมาตรฐานระบบบริการและพัฒนาต้นแบบ</a:t>
            </a:r>
            <a:endParaRPr lang="th-TH" sz="3200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182879" y="1252027"/>
            <a:ext cx="8961121" cy="2250829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th-TH" sz="28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1. ส่วนกลาง </a:t>
            </a:r>
            <a:r>
              <a:rPr lang="th-TH" sz="28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ในการประชุมภาพรวม ,</a:t>
            </a:r>
            <a:r>
              <a:rPr lang="en-US" sz="28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Training on the trainer</a:t>
            </a:r>
            <a:r>
              <a:rPr lang="th-TH" sz="28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, ติดตามประเมินผล</a:t>
            </a:r>
          </a:p>
          <a:p>
            <a:pPr>
              <a:buNone/>
            </a:pPr>
            <a:r>
              <a:rPr lang="th-TH" sz="28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2. จัดสรรในระดับภาค </a:t>
            </a:r>
            <a:r>
              <a:rPr lang="th-TH" sz="28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ภาคละ 400,000 บาท เพื่อติดตามการทำงานรายภาค</a:t>
            </a:r>
          </a:p>
          <a:p>
            <a:pPr>
              <a:buNone/>
            </a:pPr>
            <a:r>
              <a:rPr lang="th-TH" sz="28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3. จัดสรรในระดับเขต </a:t>
            </a:r>
            <a:r>
              <a:rPr lang="th-TH" sz="28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12 เขต เขตละ 200,000 บาท เพื่อให้เขตกำกับมาตรฐานระบบบำบัดในระบบสมัครใจ บังคับบำบัด และ ต้องโทษ ทุกหน่วย</a:t>
            </a:r>
            <a:r>
              <a:rPr lang="en-GB" sz="28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/</a:t>
            </a:r>
            <a:r>
              <a:rPr lang="th-TH" sz="28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จังหวัด และ</a:t>
            </a:r>
            <a:r>
              <a:rPr lang="th-TH" sz="28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พัฒนา</a:t>
            </a:r>
            <a:r>
              <a:rPr lang="th-TH" sz="2800" b="1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ต้นแบบ</a:t>
            </a:r>
            <a:r>
              <a:rPr lang="th-TH" sz="28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ในเขตสุขภาพ </a:t>
            </a:r>
            <a:endParaRPr lang="en-US" sz="2800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182879" y="3583538"/>
            <a:ext cx="8778240" cy="7101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bIns="91440" anchor="b" anchorCtr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IT๙ " panose="02000506000000020004" pitchFamily="2" charset="-34"/>
                <a:cs typeface="TH NiramitIT๙ " panose="02000506000000020004" pitchFamily="2" charset="-34"/>
              </a:rPr>
              <a:t>5. ค่าใช้จ่ายในการตรวจพิสูจน์</a:t>
            </a:r>
            <a:endParaRPr kumimoji="0" lang="th-TH" sz="4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>
          <a:xfrm>
            <a:off x="225084" y="4459458"/>
            <a:ext cx="8918916" cy="20820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>
            <a:noAutofit/>
          </a:bodyPr>
          <a:lstStyle/>
          <a:p>
            <a:pPr marL="274320" lvl="0" indent="-274320">
              <a:spcBef>
                <a:spcPts val="580"/>
              </a:spcBef>
              <a:buClr>
                <a:schemeClr val="accent1"/>
              </a:buClr>
              <a:buSzPct val="85000"/>
            </a:pPr>
            <a:r>
              <a:rPr lang="th-TH" sz="3200" dirty="0" smtClean="0"/>
              <a:t>   </a:t>
            </a:r>
            <a:r>
              <a:rPr lang="th-TH" sz="32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เป็นค่าใช้จ่ายในการตรวจพิสูจน์หาสารเสพติดในปัสสาวะ ตาม </a:t>
            </a:r>
            <a:r>
              <a:rPr lang="th-TH" sz="3200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พรบ.</a:t>
            </a:r>
            <a:r>
              <a:rPr lang="th-TH" sz="32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ฟื้นฟูสมรรถภาพผู้ติด</a:t>
            </a:r>
            <a:r>
              <a:rPr lang="th-TH" sz="3200" dirty="0" err="1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ยาเสพติด</a:t>
            </a:r>
            <a:r>
              <a:rPr lang="th-TH" sz="32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พ.ศ. 2545 หรือ ส่งดำเนินคดีเสพร่วมกับความผิดในคดีอาญาอื่น โดยการตรวจด้วยวิธีการทางวิทยาศาสตร์(อีมูโนวิทยา) จัดสรรงบประมาณค่าตรวจ </a:t>
            </a:r>
            <a:r>
              <a:rPr lang="en-US" sz="32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50</a:t>
            </a:r>
            <a:r>
              <a:rPr lang="th-TH" sz="32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บาท /ราย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82880" y="121024"/>
            <a:ext cx="8792308" cy="1085599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6.การติดตามดูแลช่วยเหลือผู้ผ่านการบำบัดฟื้นฟู </a:t>
            </a:r>
            <a:br>
              <a:rPr lang="th-TH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</a:br>
            <a:r>
              <a:rPr lang="th-TH" sz="27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เป้าหมาย ร้อยละ 90 ของผู้ผ่านการบำบัดได้รับการติดตาม</a:t>
            </a:r>
            <a:endParaRPr lang="th-TH" sz="2700" b="1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11015" y="1447799"/>
            <a:ext cx="8764173" cy="517808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th-TH" sz="44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		ติดตามหลังการบำบัดครบตามเกณฑ์</a:t>
            </a:r>
            <a:r>
              <a:rPr lang="th-TH" sz="44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ผู้ป่วยที่เข้ารับการ</a:t>
            </a:r>
            <a:r>
              <a:rPr lang="th-TH" sz="4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บำบัดในระบบ</a:t>
            </a:r>
            <a:r>
              <a:rPr lang="th-TH" sz="44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สมัครใจ</a:t>
            </a:r>
            <a:r>
              <a:rPr lang="th-TH" sz="44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 </a:t>
            </a:r>
          </a:p>
          <a:p>
            <a:pPr>
              <a:buNone/>
            </a:pPr>
            <a:r>
              <a:rPr lang="th-TH" sz="4400" b="1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	</a:t>
            </a:r>
            <a:r>
              <a:rPr lang="th-TH" sz="4400" b="1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	</a:t>
            </a:r>
            <a:r>
              <a:rPr lang="th-TH" sz="4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เป็น</a:t>
            </a:r>
            <a:r>
              <a:rPr lang="th-TH" sz="44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ค่าตอบแทนและใช้สอยวัสดุ</a:t>
            </a:r>
            <a:r>
              <a:rPr lang="th-TH" sz="4400" dirty="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ในการ</a:t>
            </a:r>
            <a:r>
              <a:rPr lang="th-TH" sz="4400" dirty="0">
                <a:latin typeface="TH NiramitIT๙ " panose="02000506000000020004" pitchFamily="2" charset="-34"/>
                <a:cs typeface="TH NiramitIT๙ " panose="02000506000000020004" pitchFamily="2" charset="-34"/>
              </a:rPr>
              <a:t>ติดตามดูแลช่วยเหลือหลังการ</a:t>
            </a:r>
            <a:r>
              <a:rPr lang="th-TH" sz="440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บำบัด</a:t>
            </a:r>
            <a:r>
              <a:rPr lang="th-TH" sz="4400">
                <a:latin typeface="TH NiramitIT๙ " panose="02000506000000020004" pitchFamily="2" charset="-34"/>
                <a:cs typeface="TH NiramitIT๙ " panose="02000506000000020004" pitchFamily="2" charset="-34"/>
              </a:rPr>
              <a:t> </a:t>
            </a:r>
            <a:r>
              <a:rPr lang="th-TH" sz="4400" smtClean="0">
                <a:latin typeface="TH NiramitIT๙ " panose="02000506000000020004" pitchFamily="2" charset="-34"/>
                <a:cs typeface="TH NiramitIT๙ " panose="02000506000000020004" pitchFamily="2" charset="-34"/>
              </a:rPr>
              <a:t>จำนวน 480 บาท/ราย</a:t>
            </a:r>
            <a:endParaRPr lang="en-US" sz="4400" dirty="0"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11015" y="239151"/>
            <a:ext cx="8764173" cy="638673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endParaRPr lang="th-TH" sz="2700" dirty="0" smtClean="0"/>
          </a:p>
          <a:p>
            <a:pPr>
              <a:buNone/>
            </a:pPr>
            <a:endParaRPr lang="th-TH" sz="2700" dirty="0" smtClean="0"/>
          </a:p>
          <a:p>
            <a:pPr>
              <a:buNone/>
            </a:pPr>
            <a:endParaRPr lang="th-TH" sz="2700" dirty="0" smtClean="0"/>
          </a:p>
          <a:p>
            <a:pPr>
              <a:buNone/>
            </a:pPr>
            <a:endParaRPr lang="th-TH" sz="2700" dirty="0" smtClean="0"/>
          </a:p>
          <a:p>
            <a:pPr algn="ctr">
              <a:buNone/>
            </a:pPr>
            <a:r>
              <a:rPr lang="th-TH" sz="15000" b="1" dirty="0" smtClean="0"/>
              <a:t>สวัสดี</a:t>
            </a:r>
            <a:endParaRPr lang="en-US" sz="15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683" y="857250"/>
            <a:ext cx="8054959" cy="514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3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4320"/>
            <a:ext cx="9192639" cy="511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6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1575"/>
            <a:ext cx="9169610" cy="51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3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3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336" y="960211"/>
            <a:ext cx="7750019" cy="504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9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แผนผังลำดับงาน: ตัวเชื่อมไปหน้าอื่น 4"/>
          <p:cNvSpPr/>
          <p:nvPr/>
        </p:nvSpPr>
        <p:spPr>
          <a:xfrm>
            <a:off x="0" y="880225"/>
            <a:ext cx="9144000" cy="1153741"/>
          </a:xfrm>
          <a:prstGeom prst="flowChartOffpageConnector">
            <a:avLst/>
          </a:prstGeom>
          <a:solidFill>
            <a:srgbClr val="00B05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th-TH" sz="1350">
              <a:solidFill>
                <a:prstClr val="white"/>
              </a:solidFill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104746" y="888389"/>
            <a:ext cx="8774560" cy="714375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th-TH" sz="2700" b="1" dirty="0">
              <a:solidFill>
                <a:prstClr val="white"/>
              </a:solidFill>
            </a:endParaRPr>
          </a:p>
          <a:p>
            <a:pPr algn="ctr"/>
            <a:r>
              <a:rPr lang="en-US" sz="30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Roadmap </a:t>
            </a:r>
            <a:r>
              <a:rPr lang="th-TH" sz="30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การพัฒนาและรองรับการปรับภารกิจ</a:t>
            </a:r>
            <a:endParaRPr lang="en-US" sz="3000" b="1" dirty="0">
              <a:solidFill>
                <a:prstClr val="white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  <a:p>
            <a:pPr algn="ctr"/>
            <a:r>
              <a:rPr lang="th-TH" sz="3000" b="1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ตามนโยบาย “ผู้เสพ คือ ผู้ป่วย</a:t>
            </a:r>
            <a:r>
              <a:rPr lang="th-TH" sz="2700" b="1" dirty="0">
                <a:solidFill>
                  <a:prstClr val="white"/>
                </a:solidFill>
              </a:rPr>
              <a:t>”</a:t>
            </a:r>
            <a:endParaRPr lang="th-TH" sz="2700" b="1" dirty="0">
              <a:solidFill>
                <a:prstClr val="white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8" name="ตัวแทนเนื้อหา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ตัวแทนเนื้อหา 3"/>
          <p:cNvPicPr/>
          <p:nvPr/>
        </p:nvPicPr>
        <p:blipFill rotWithShape="1">
          <a:blip r:embed="rId3"/>
          <a:srcRect l="1968" t="10856"/>
          <a:stretch/>
        </p:blipFill>
        <p:spPr bwMode="auto">
          <a:xfrm>
            <a:off x="0" y="2033965"/>
            <a:ext cx="9144000" cy="38765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983" y="1038705"/>
            <a:ext cx="573467" cy="574720"/>
          </a:xfrm>
          <a:prstGeom prst="rect">
            <a:avLst/>
          </a:prstGeom>
        </p:spPr>
      </p:pic>
      <p:sp>
        <p:nvSpPr>
          <p:cNvPr id="2" name="ตัวแทนหมายเลขสไลด์ 1"/>
          <p:cNvSpPr>
            <a:spLocks noGrp="1"/>
          </p:cNvSpPr>
          <p:nvPr>
            <p:ph type="sldNum" sz="quarter" idx="12"/>
          </p:nvPr>
        </p:nvSpPr>
        <p:spPr>
          <a:xfrm>
            <a:off x="7086600" y="5726907"/>
            <a:ext cx="2057400" cy="273844"/>
          </a:xfrm>
        </p:spPr>
        <p:txBody>
          <a:bodyPr/>
          <a:lstStyle/>
          <a:p>
            <a:fld id="{E1132A99-549F-4D68-AFA6-FBE4800161C1}" type="slidenum">
              <a:rPr lang="th-TH" sz="2100" b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/>
              <a:t>8</a:t>
            </a:fld>
            <a:endParaRPr lang="th-TH" sz="21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795280" y="5746836"/>
            <a:ext cx="2045749" cy="276997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กระทรวงสาธารณสุข กรกฎาคม </a:t>
            </a:r>
            <a:r>
              <a:rPr lang="en-US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2560</a:t>
            </a:r>
            <a:r>
              <a:rPr lang="th-TH" sz="12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9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6896" y="857250"/>
            <a:ext cx="825444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4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815</TotalTime>
  <Words>1181</Words>
  <Application>Microsoft Office PowerPoint</Application>
  <PresentationFormat>นำเสนอทางหน้าจอ (4:3)</PresentationFormat>
  <Paragraphs>167</Paragraphs>
  <Slides>24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11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24</vt:i4>
      </vt:variant>
    </vt:vector>
  </HeadingPairs>
  <TitlesOfParts>
    <vt:vector size="36" baseType="lpstr">
      <vt:lpstr>Calibri</vt:lpstr>
      <vt:lpstr>Cordia New</vt:lpstr>
      <vt:lpstr>EucrosiaUPC</vt:lpstr>
      <vt:lpstr>Franklin Gothic Book</vt:lpstr>
      <vt:lpstr>LilyUPC</vt:lpstr>
      <vt:lpstr>Perpetua</vt:lpstr>
      <vt:lpstr>TH Niramit AS</vt:lpstr>
      <vt:lpstr>TH NiramitIT๙</vt:lpstr>
      <vt:lpstr>TH NiramitIT๙ </vt:lpstr>
      <vt:lpstr>TH SarabunIT๙</vt:lpstr>
      <vt:lpstr>Wingdings 2</vt:lpstr>
      <vt:lpstr>Equity</vt:lpstr>
      <vt:lpstr> การจัดสรรงบประมาณการให้บริการรักษาพยาบาลและฟื้นฟูสภาพผู้ป่วยยาเสพติด ปีงบประมาณ 2561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ดำเนินงานลดอันตรายจากยาเสพติด (Harm Reduction) ตามแนวทางและ SOP. </vt:lpstr>
      <vt:lpstr> ความคืบหน้าความพร้อมบุคลากรด้านยาเสพติด </vt:lpstr>
      <vt:lpstr>งานนำเสนอ PowerPoint</vt:lpstr>
      <vt:lpstr>งบประมาณการ:แผนบูรณาการป้องกัน ปราบปราม และบำบัดรักษาผู้ติดยาเสพติด ปีงบประมาณ 2561 สำนักงานปลัดกระทรวงสาธารณสุข</vt:lpstr>
      <vt:lpstr>1 ค่าใช้จ่ายในการบำบัดฟื้นฟูป่วยยาเสพติด</vt:lpstr>
      <vt:lpstr>2.ค่าใช้จ่ายในการลดอันตรายจากการใช้ยาเสพติด</vt:lpstr>
      <vt:lpstr>3.พัฒนาข้อมูล บสต.(ใหม่) และการสื่อสาร</vt:lpstr>
      <vt:lpstr>4.การบำบัดผู้ป่วยยาเสพติด จัดมาตรฐานระบบบริการและพัฒนาต้นแบบ</vt:lpstr>
      <vt:lpstr>6.การติดตามดูแลช่วยเหลือผู้ผ่านการบำบัดฟื้นฟู  เป้าหมาย ร้อยละ 90 ของผู้ผ่านการบำบัดได้รับการติดตาม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pn55</cp:lastModifiedBy>
  <cp:revision>52</cp:revision>
  <cp:lastPrinted>2017-09-05T03:15:48Z</cp:lastPrinted>
  <dcterms:created xsi:type="dcterms:W3CDTF">2014-09-16T21:34:04Z</dcterms:created>
  <dcterms:modified xsi:type="dcterms:W3CDTF">2017-09-26T04:40:11Z</dcterms:modified>
</cp:coreProperties>
</file>